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66" r:id="rId3"/>
    <p:sldId id="276" r:id="rId4"/>
    <p:sldId id="274" r:id="rId5"/>
    <p:sldId id="273" r:id="rId6"/>
    <p:sldId id="277" r:id="rId7"/>
    <p:sldId id="278" r:id="rId8"/>
    <p:sldId id="283" r:id="rId9"/>
    <p:sldId id="286" r:id="rId10"/>
    <p:sldId id="270" r:id="rId11"/>
    <p:sldId id="289" r:id="rId12"/>
    <p:sldId id="290" r:id="rId13"/>
    <p:sldId id="272" r:id="rId14"/>
    <p:sldId id="291" r:id="rId15"/>
    <p:sldId id="293" r:id="rId16"/>
    <p:sldId id="279" r:id="rId17"/>
    <p:sldId id="280"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456" y="-1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CE4BFB-954A-4337-93CA-21979F6D281F}" type="datetimeFigureOut">
              <a:rPr lang="en-US" smtClean="0"/>
              <a:pPr/>
              <a:t>1/1/2015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0400729-506C-4554-978A-75BC1E923DE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6667AA-6C52-4542-8E4A-1410CAF0CA99}" type="datetimeFigureOut">
              <a:rPr lang="id-ID" smtClean="0"/>
              <a:pPr/>
              <a:t>01/01/2015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76C59C-9EC5-4DD6-8AF8-0AF7EAFCC127}"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49EFB9A-8E64-448A-BE38-122882045876}" type="datetimeFigureOut">
              <a:rPr lang="id-ID" smtClean="0"/>
              <a:pPr/>
              <a:t>01/01/2015</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a:lstStyle/>
          <a:p>
            <a:fld id="{2151B05D-B5DB-45EF-B2F3-5FD8BED9F465}" type="slidenum">
              <a:rPr lang="id-ID" smtClean="0"/>
              <a:pPr/>
              <a:t>‹#›</a:t>
            </a:fld>
            <a:endParaRPr lang="id-ID"/>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9EFB9A-8E64-448A-BE38-122882045876}" type="datetimeFigureOut">
              <a:rPr lang="id-ID" smtClean="0"/>
              <a:pPr/>
              <a:t>01/01/2015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51B05D-B5DB-45EF-B2F3-5FD8BED9F46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9EFB9A-8E64-448A-BE38-122882045876}" type="datetimeFigureOut">
              <a:rPr lang="id-ID" smtClean="0"/>
              <a:pPr/>
              <a:t>01/01/2015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51B05D-B5DB-45EF-B2F3-5FD8BED9F46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9EFB9A-8E64-448A-BE38-122882045876}" type="datetimeFigureOut">
              <a:rPr lang="id-ID" smtClean="0"/>
              <a:pPr/>
              <a:t>01/01/2015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151B05D-B5DB-45EF-B2F3-5FD8BED9F46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9EFB9A-8E64-448A-BE38-122882045876}" type="datetimeFigureOut">
              <a:rPr lang="id-ID" smtClean="0"/>
              <a:pPr/>
              <a:t>01/01/2015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7924800" y="6416675"/>
            <a:ext cx="762000" cy="365125"/>
          </a:xfrm>
        </p:spPr>
        <p:txBody>
          <a:bodyPr/>
          <a:lstStyle/>
          <a:p>
            <a:fld id="{2151B05D-B5DB-45EF-B2F3-5FD8BED9F46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9EFB9A-8E64-448A-BE38-122882045876}" type="datetimeFigureOut">
              <a:rPr lang="id-ID" smtClean="0"/>
              <a:pPr/>
              <a:t>01/01/2015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51B05D-B5DB-45EF-B2F3-5FD8BED9F46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49EFB9A-8E64-448A-BE38-122882045876}" type="datetimeFigureOut">
              <a:rPr lang="id-ID" smtClean="0"/>
              <a:pPr/>
              <a:t>01/01/2015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151B05D-B5DB-45EF-B2F3-5FD8BED9F46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9EFB9A-8E64-448A-BE38-122882045876}" type="datetimeFigureOut">
              <a:rPr lang="id-ID" smtClean="0"/>
              <a:pPr/>
              <a:t>01/01/2015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151B05D-B5DB-45EF-B2F3-5FD8BED9F46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EFB9A-8E64-448A-BE38-122882045876}" type="datetimeFigureOut">
              <a:rPr lang="id-ID" smtClean="0"/>
              <a:pPr/>
              <a:t>01/01/2015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151B05D-B5DB-45EF-B2F3-5FD8BED9F46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9EFB9A-8E64-448A-BE38-122882045876}" type="datetimeFigureOut">
              <a:rPr lang="id-ID" smtClean="0"/>
              <a:pPr/>
              <a:t>01/01/2015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51B05D-B5DB-45EF-B2F3-5FD8BED9F46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9EFB9A-8E64-448A-BE38-122882045876}" type="datetimeFigureOut">
              <a:rPr lang="id-ID" smtClean="0"/>
              <a:pPr/>
              <a:t>01/01/2015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151B05D-B5DB-45EF-B2F3-5FD8BED9F46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49EFB9A-8E64-448A-BE38-122882045876}" type="datetimeFigureOut">
              <a:rPr lang="id-ID" smtClean="0"/>
              <a:pPr/>
              <a:t>01/01/2015</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151B05D-B5DB-45EF-B2F3-5FD8BED9F46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28802"/>
            <a:ext cx="7772400" cy="1470025"/>
          </a:xfrm>
        </p:spPr>
        <p:txBody>
          <a:bodyPr>
            <a:normAutofit/>
          </a:bodyPr>
          <a:lstStyle/>
          <a:p>
            <a:r>
              <a:rPr lang="id-ID" sz="4000" b="1" dirty="0" smtClean="0">
                <a:solidFill>
                  <a:srgbClr val="FF0000"/>
                </a:solidFill>
              </a:rPr>
              <a:t>STANDAR OPERASIONAL PROSEDUR  (SOP)</a:t>
            </a:r>
            <a:endParaRPr lang="id-ID" sz="4000" b="1" dirty="0">
              <a:solidFill>
                <a:srgbClr val="FF0000"/>
              </a:solidFill>
            </a:endParaRPr>
          </a:p>
        </p:txBody>
      </p:sp>
      <p:sp>
        <p:nvSpPr>
          <p:cNvPr id="3" name="Subtitle 2"/>
          <p:cNvSpPr>
            <a:spLocks noGrp="1"/>
          </p:cNvSpPr>
          <p:nvPr>
            <p:ph type="subTitle" idx="1"/>
          </p:nvPr>
        </p:nvSpPr>
        <p:spPr>
          <a:xfrm>
            <a:off x="714348" y="4000504"/>
            <a:ext cx="7643866" cy="1752600"/>
          </a:xfrm>
        </p:spPr>
        <p:txBody>
          <a:bodyPr>
            <a:normAutofit fontScale="77500" lnSpcReduction="20000"/>
          </a:bodyPr>
          <a:lstStyle/>
          <a:p>
            <a:r>
              <a:rPr lang="id-ID" sz="2800" b="1" dirty="0" smtClean="0">
                <a:solidFill>
                  <a:srgbClr val="002060"/>
                </a:solidFill>
              </a:rPr>
              <a:t>PENYELESAIAN KONFLIK</a:t>
            </a:r>
          </a:p>
          <a:p>
            <a:r>
              <a:rPr lang="id-ID" sz="2800" b="1" dirty="0" smtClean="0">
                <a:solidFill>
                  <a:srgbClr val="002060"/>
                </a:solidFill>
              </a:rPr>
              <a:t>PERGURUAN TINGGI </a:t>
            </a:r>
            <a:r>
              <a:rPr lang="id-ID" sz="2800" b="1" dirty="0" smtClean="0">
                <a:solidFill>
                  <a:srgbClr val="002060"/>
                </a:solidFill>
              </a:rPr>
              <a:t>SWASTA</a:t>
            </a:r>
          </a:p>
          <a:p>
            <a:r>
              <a:rPr lang="id-ID" sz="2800" b="1" dirty="0" smtClean="0">
                <a:solidFill>
                  <a:srgbClr val="002060"/>
                </a:solidFill>
              </a:rPr>
              <a:t>DIRJEN PENDIDIKAN TINGGI </a:t>
            </a:r>
          </a:p>
          <a:p>
            <a:r>
              <a:rPr lang="id-ID" b="1" dirty="0" smtClean="0">
                <a:solidFill>
                  <a:srgbClr val="002060"/>
                </a:solidFill>
              </a:rPr>
              <a:t>KEMETERIAN PENDIDIKAN DAN KEBUDAYAAN 2014</a:t>
            </a:r>
            <a:endParaRPr lang="id-ID" sz="2800" b="1" dirty="0" smtClean="0">
              <a:solidFill>
                <a:srgbClr val="002060"/>
              </a:solidFill>
            </a:endParaRPr>
          </a:p>
        </p:txBody>
      </p:sp>
      <p:pic>
        <p:nvPicPr>
          <p:cNvPr id="4" name="Picture 10" descr="Tutwuri Gif"/>
          <p:cNvPicPr>
            <a:picLocks noChangeAspect="1" noChangeArrowheads="1"/>
          </p:cNvPicPr>
          <p:nvPr/>
        </p:nvPicPr>
        <p:blipFill>
          <a:blip r:embed="rId2"/>
          <a:srcRect/>
          <a:stretch>
            <a:fillRect/>
          </a:stretch>
        </p:blipFill>
        <p:spPr>
          <a:xfrm>
            <a:off x="3829048" y="428604"/>
            <a:ext cx="1314456" cy="1285884"/>
          </a:xfrm>
          <a:prstGeom prst="rect">
            <a:avLst/>
          </a:prstGeom>
          <a:effectLst>
            <a:outerShdw dist="107763" dir="2700000" algn="ctr" rotWithShape="0">
              <a:srgbClr val="808080">
                <a:alpha val="50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solidFill>
                  <a:srgbClr val="FF0000"/>
                </a:solidFill>
              </a:rPr>
              <a:t>8. </a:t>
            </a:r>
            <a:r>
              <a:rPr lang="en-US" dirty="0" err="1" smtClean="0">
                <a:solidFill>
                  <a:srgbClr val="FF0000"/>
                </a:solidFill>
              </a:rPr>
              <a:t>Sumber</a:t>
            </a:r>
            <a:r>
              <a:rPr lang="en-US" dirty="0" smtClean="0">
                <a:solidFill>
                  <a:srgbClr val="FF0000"/>
                </a:solidFill>
              </a:rPr>
              <a:t>, </a:t>
            </a:r>
            <a:r>
              <a:rPr lang="en-US" dirty="0" err="1" smtClean="0">
                <a:solidFill>
                  <a:srgbClr val="FF0000"/>
                </a:solidFill>
              </a:rPr>
              <a:t>bentuk</a:t>
            </a:r>
            <a:r>
              <a:rPr lang="en-US" dirty="0" smtClean="0">
                <a:solidFill>
                  <a:srgbClr val="FF0000"/>
                </a:solidFill>
              </a:rPr>
              <a:t> </a:t>
            </a:r>
            <a:r>
              <a:rPr lang="id-ID" dirty="0" smtClean="0">
                <a:solidFill>
                  <a:srgbClr val="FF0000"/>
                </a:solidFill>
              </a:rPr>
              <a:t>dan </a:t>
            </a:r>
            <a:r>
              <a:rPr lang="en-US" dirty="0" err="1" smtClean="0">
                <a:solidFill>
                  <a:srgbClr val="FF0000"/>
                </a:solidFill>
              </a:rPr>
              <a:t>sifat</a:t>
            </a:r>
            <a:r>
              <a:rPr lang="id-ID" dirty="0" smtClean="0">
                <a:solidFill>
                  <a:srgbClr val="FF0000"/>
                </a:solidFill>
              </a:rPr>
              <a:t/>
            </a:r>
            <a:br>
              <a:rPr lang="id-ID" dirty="0" smtClean="0">
                <a:solidFill>
                  <a:srgbClr val="FF0000"/>
                </a:solidFill>
              </a:rPr>
            </a:br>
            <a:r>
              <a:rPr lang="id-ID" dirty="0" smtClean="0">
                <a:solidFill>
                  <a:srgbClr val="FF0000"/>
                </a:solidFill>
              </a:rPr>
              <a:t> </a:t>
            </a:r>
            <a:r>
              <a:rPr lang="en-US" dirty="0" smtClean="0">
                <a:solidFill>
                  <a:srgbClr val="FF0000"/>
                </a:solidFill>
              </a:rPr>
              <a:t>   </a:t>
            </a:r>
            <a:r>
              <a:rPr lang="id-ID" dirty="0" smtClean="0">
                <a:solidFill>
                  <a:srgbClr val="FF0000"/>
                </a:solidFill>
              </a:rPr>
              <a:t>Konflik</a:t>
            </a:r>
            <a:endParaRPr lang="id-ID" dirty="0">
              <a:solidFill>
                <a:srgbClr val="FF0000"/>
              </a:solidFill>
            </a:endParaRPr>
          </a:p>
        </p:txBody>
      </p:sp>
      <p:sp>
        <p:nvSpPr>
          <p:cNvPr id="3" name="Content Placeholder 2"/>
          <p:cNvSpPr>
            <a:spLocks noGrp="1"/>
          </p:cNvSpPr>
          <p:nvPr>
            <p:ph idx="1"/>
          </p:nvPr>
        </p:nvSpPr>
        <p:spPr/>
        <p:txBody>
          <a:bodyPr/>
          <a:lstStyle/>
          <a:p>
            <a:r>
              <a:rPr lang="id-ID" dirty="0" smtClean="0"/>
              <a:t>Perubahan akta yayasan</a:t>
            </a:r>
          </a:p>
          <a:p>
            <a:r>
              <a:rPr lang="id-ID" dirty="0" smtClean="0"/>
              <a:t>Penggantian pimpinan</a:t>
            </a:r>
          </a:p>
          <a:p>
            <a:r>
              <a:rPr lang="id-ID" dirty="0" smtClean="0"/>
              <a:t>Konflik antara pengurus yayasan</a:t>
            </a:r>
          </a:p>
          <a:p>
            <a:r>
              <a:rPr lang="id-ID" dirty="0" smtClean="0"/>
              <a:t>Konflik antara pengelola dengan penyelenggara</a:t>
            </a:r>
            <a:endParaRPr lang="en-US" dirty="0" smtClean="0"/>
          </a:p>
          <a:p>
            <a:r>
              <a:rPr lang="en-US" dirty="0" err="1" smtClean="0"/>
              <a:t>Konflik</a:t>
            </a:r>
            <a:r>
              <a:rPr lang="en-US" dirty="0" smtClean="0"/>
              <a:t> </a:t>
            </a:r>
            <a:r>
              <a:rPr lang="en-US" dirty="0" err="1" smtClean="0"/>
              <a:t>antara</a:t>
            </a:r>
            <a:r>
              <a:rPr lang="en-US" dirty="0" smtClean="0"/>
              <a:t> </a:t>
            </a:r>
            <a:r>
              <a:rPr lang="en-US" dirty="0" err="1" smtClean="0"/>
              <a:t>pengelola</a:t>
            </a:r>
            <a:r>
              <a:rPr lang="en-US" dirty="0" smtClean="0"/>
              <a:t> </a:t>
            </a:r>
            <a:r>
              <a:rPr lang="en-US" dirty="0" err="1" smtClean="0"/>
              <a:t>dengan</a:t>
            </a:r>
            <a:r>
              <a:rPr lang="en-US" dirty="0" smtClean="0"/>
              <a:t> </a:t>
            </a:r>
            <a:r>
              <a:rPr lang="en-US" dirty="0" err="1" smtClean="0"/>
              <a:t>pengelola</a:t>
            </a:r>
            <a:endParaRPr lang="id-ID" dirty="0" smtClean="0"/>
          </a:p>
          <a:p>
            <a:r>
              <a:rPr lang="id-ID" dirty="0" smtClean="0"/>
              <a:t>Konflik antara mahasiswa dengan pengelola</a:t>
            </a:r>
            <a:r>
              <a:rPr lang="en-US" dirty="0" smtClean="0"/>
              <a:t> </a:t>
            </a:r>
            <a:r>
              <a:rPr lang="en-US" dirty="0" err="1" smtClean="0"/>
              <a:t>dan</a:t>
            </a:r>
            <a:r>
              <a:rPr lang="en-US" dirty="0" smtClean="0"/>
              <a:t> /</a:t>
            </a:r>
            <a:r>
              <a:rPr lang="en-US" dirty="0" err="1" smtClean="0"/>
              <a:t>atau</a:t>
            </a:r>
            <a:r>
              <a:rPr lang="en-US" dirty="0" smtClean="0"/>
              <a:t> </a:t>
            </a:r>
            <a:r>
              <a:rPr lang="en-US" dirty="0" err="1" smtClean="0"/>
              <a:t>dengan</a:t>
            </a:r>
            <a:r>
              <a:rPr lang="en-US" dirty="0" smtClean="0"/>
              <a:t> </a:t>
            </a:r>
            <a:r>
              <a:rPr lang="en-US" dirty="0" err="1" smtClean="0"/>
              <a:t>penyelenggara</a:t>
            </a:r>
            <a:endParaRPr lang="id-ID" dirty="0"/>
          </a:p>
        </p:txBody>
      </p:sp>
      <p:sp>
        <p:nvSpPr>
          <p:cNvPr id="4" name="TextBox 3"/>
          <p:cNvSpPr txBox="1"/>
          <p:nvPr/>
        </p:nvSpPr>
        <p:spPr>
          <a:xfrm>
            <a:off x="2071670" y="5429264"/>
            <a:ext cx="4786346" cy="1384995"/>
          </a:xfrm>
          <a:prstGeom prst="rect">
            <a:avLst/>
          </a:prstGeom>
          <a:noFill/>
        </p:spPr>
        <p:txBody>
          <a:bodyPr wrap="square" rtlCol="0">
            <a:spAutoFit/>
          </a:bodyPr>
          <a:lstStyle/>
          <a:p>
            <a:r>
              <a:rPr lang="id-ID" sz="2800" dirty="0" smtClean="0"/>
              <a:t>Kesemuanya dipicu oleh :</a:t>
            </a:r>
          </a:p>
          <a:p>
            <a:pPr marL="342900" indent="-342900">
              <a:buAutoNum type="arabicPeriod"/>
            </a:pPr>
            <a:r>
              <a:rPr lang="id-ID" sz="2800" dirty="0" smtClean="0"/>
              <a:t>Conflict of interest</a:t>
            </a:r>
          </a:p>
          <a:p>
            <a:pPr marL="342900" indent="-342900">
              <a:buAutoNum type="arabicPeriod"/>
            </a:pPr>
            <a:r>
              <a:rPr lang="id-ID" sz="2800" dirty="0" smtClean="0"/>
              <a:t>Conflict of right</a:t>
            </a:r>
            <a:endParaRPr lang="id-ID"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9. Bentuk dan Syarat Tindakan : </a:t>
            </a:r>
            <a:endParaRPr lang="id-ID" dirty="0"/>
          </a:p>
        </p:txBody>
      </p:sp>
      <p:sp>
        <p:nvSpPr>
          <p:cNvPr id="3" name="Content Placeholder 2"/>
          <p:cNvSpPr>
            <a:spLocks noGrp="1"/>
          </p:cNvSpPr>
          <p:nvPr>
            <p:ph idx="1"/>
          </p:nvPr>
        </p:nvSpPr>
        <p:spPr/>
        <p:txBody>
          <a:bodyPr>
            <a:normAutofit fontScale="92500" lnSpcReduction="10000"/>
          </a:bodyPr>
          <a:lstStyle/>
          <a:p>
            <a:pPr marL="651510" indent="-514350">
              <a:buAutoNum type="arabicPeriod"/>
            </a:pPr>
            <a:r>
              <a:rPr lang="id-ID" b="1" dirty="0" smtClean="0"/>
              <a:t>Bentuk</a:t>
            </a:r>
            <a:r>
              <a:rPr lang="id-ID" dirty="0" smtClean="0"/>
              <a:t> :</a:t>
            </a:r>
          </a:p>
          <a:p>
            <a:pPr marL="651510" indent="-514350">
              <a:buNone/>
            </a:pPr>
            <a:r>
              <a:rPr lang="id-ID" dirty="0" smtClean="0"/>
              <a:t>a.   Panggilan dan Diskusi Alternatif penyelesaian konflik dengan melibatkan  : Kopertis, Dirjen Dikti, APTISI, ABPTJI.</a:t>
            </a:r>
          </a:p>
          <a:p>
            <a:pPr marL="651510" indent="-514350">
              <a:buNone/>
            </a:pPr>
            <a:r>
              <a:rPr lang="id-ID" dirty="0" smtClean="0"/>
              <a:t>b.   Penghentian pelayanan (moratorium) :</a:t>
            </a:r>
          </a:p>
          <a:p>
            <a:pPr marL="651510" indent="-514350">
              <a:buFontTx/>
              <a:buChar char="-"/>
            </a:pPr>
            <a:r>
              <a:rPr lang="id-ID" dirty="0" smtClean="0"/>
              <a:t>Menyeluruh</a:t>
            </a:r>
          </a:p>
          <a:p>
            <a:pPr marL="651510" indent="-514350">
              <a:buFontTx/>
              <a:buChar char="-"/>
            </a:pPr>
            <a:r>
              <a:rPr lang="id-ID" dirty="0" smtClean="0"/>
              <a:t>Layanan tertentu (mis: beasiswa, dll)</a:t>
            </a:r>
          </a:p>
          <a:p>
            <a:pPr marL="651510" indent="-514350">
              <a:buFontTx/>
              <a:buChar char="-"/>
            </a:pPr>
            <a:r>
              <a:rPr lang="id-ID" dirty="0" smtClean="0"/>
              <a:t>Layanan sefihak</a:t>
            </a:r>
          </a:p>
          <a:p>
            <a:pPr marL="651510" indent="-514350">
              <a:buNone/>
            </a:pPr>
            <a:r>
              <a:rPr lang="id-ID" dirty="0" smtClean="0"/>
              <a:t>c.   Pemberian pengumuman kepada masyarakat</a:t>
            </a:r>
          </a:p>
          <a:p>
            <a:pPr marL="651510" indent="-514350">
              <a:buNone/>
            </a:pPr>
            <a:r>
              <a:rPr lang="id-ID" dirty="0" smtClean="0"/>
              <a:t>d.  Pengiriman surat edaran ke lembaga terkait : (PTN/PTS/Pemda/KPU....dll...)</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52128"/>
          </a:xfrm>
        </p:spPr>
        <p:txBody>
          <a:bodyPr/>
          <a:lstStyle/>
          <a:p>
            <a:pPr>
              <a:buNone/>
            </a:pPr>
            <a:r>
              <a:rPr lang="id-ID" b="1" dirty="0" smtClean="0"/>
              <a:t>2.  Syarat Tindakan :</a:t>
            </a:r>
          </a:p>
          <a:p>
            <a:pPr>
              <a:buNone/>
            </a:pPr>
            <a:r>
              <a:rPr lang="id-ID" dirty="0" smtClean="0"/>
              <a:t>     a. Tegas sesuai prosedur akademis (UU, </a:t>
            </a:r>
          </a:p>
          <a:p>
            <a:pPr>
              <a:buNone/>
            </a:pPr>
            <a:r>
              <a:rPr lang="id-ID" dirty="0" smtClean="0"/>
              <a:t> </a:t>
            </a:r>
            <a:r>
              <a:rPr lang="id-ID" dirty="0" smtClean="0"/>
              <a:t>        Permen, PP, SE)</a:t>
            </a:r>
          </a:p>
          <a:p>
            <a:pPr>
              <a:buNone/>
            </a:pPr>
            <a:r>
              <a:rPr lang="id-ID" dirty="0" smtClean="0"/>
              <a:t>     b. Arif dan bijaksana sesuai kondisi atau </a:t>
            </a:r>
          </a:p>
          <a:p>
            <a:pPr>
              <a:buNone/>
            </a:pPr>
            <a:r>
              <a:rPr lang="id-ID" dirty="0" smtClean="0"/>
              <a:t> </a:t>
            </a:r>
            <a:r>
              <a:rPr lang="id-ID" dirty="0" smtClean="0"/>
              <a:t>         situasi permasalahan</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solidFill>
                  <a:srgbClr val="FF0000"/>
                </a:solidFill>
              </a:rPr>
              <a:t>10</a:t>
            </a:r>
            <a:r>
              <a:rPr lang="id-ID" dirty="0" smtClean="0">
                <a:solidFill>
                  <a:srgbClr val="FF0000"/>
                </a:solidFill>
              </a:rPr>
              <a:t>. </a:t>
            </a:r>
            <a:r>
              <a:rPr lang="id-ID" dirty="0" smtClean="0">
                <a:solidFill>
                  <a:srgbClr val="FF0000"/>
                </a:solidFill>
              </a:rPr>
              <a:t>Hasil yang diharapkan</a:t>
            </a:r>
            <a:endParaRPr lang="id-ID" dirty="0">
              <a:solidFill>
                <a:srgbClr val="FF0000"/>
              </a:solidFill>
            </a:endParaRPr>
          </a:p>
        </p:txBody>
      </p:sp>
      <p:sp>
        <p:nvSpPr>
          <p:cNvPr id="3" name="Content Placeholder 2"/>
          <p:cNvSpPr>
            <a:spLocks noGrp="1"/>
          </p:cNvSpPr>
          <p:nvPr>
            <p:ph idx="1"/>
          </p:nvPr>
        </p:nvSpPr>
        <p:spPr/>
        <p:txBody>
          <a:bodyPr/>
          <a:lstStyle/>
          <a:p>
            <a:pPr algn="just"/>
            <a:r>
              <a:rPr lang="id-ID" dirty="0" smtClean="0"/>
              <a:t>Hasil dari penyelesaian konflik adalah tercapainya kesepakatan damai oleh kedua belah pihak yang berkonflik dengan tidak merugikan </a:t>
            </a:r>
            <a:r>
              <a:rPr lang="id-ID" dirty="0" smtClean="0"/>
              <a:t> akademik</a:t>
            </a:r>
            <a:r>
              <a:rPr lang="id-ID" dirty="0" smtClean="0"/>
              <a:t>.</a:t>
            </a:r>
          </a:p>
          <a:p>
            <a:pPr algn="just"/>
            <a:r>
              <a:rPr lang="id-ID" dirty="0" smtClean="0"/>
              <a:t>Keluaran yang dihasilkan dari kegiatan penyelesaian konflik adalah:</a:t>
            </a:r>
          </a:p>
          <a:p>
            <a:pPr lvl="1" algn="just"/>
            <a:r>
              <a:rPr lang="id-ID" dirty="0" smtClean="0"/>
              <a:t>Data kronologis terjadinya konflik</a:t>
            </a:r>
          </a:p>
          <a:p>
            <a:pPr lvl="1" algn="just"/>
            <a:r>
              <a:rPr lang="id-ID" dirty="0" smtClean="0"/>
              <a:t>Laporan Lengkap hasil pen</a:t>
            </a:r>
            <a:r>
              <a:rPr lang="en-US" dirty="0" err="1" smtClean="0"/>
              <a:t>anganan</a:t>
            </a:r>
            <a:r>
              <a:rPr lang="id-ID" dirty="0" smtClean="0"/>
              <a:t> konflik</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11. Syarat dan Kewenangan</a:t>
            </a:r>
            <a:endParaRPr lang="id-ID" dirty="0"/>
          </a:p>
        </p:txBody>
      </p:sp>
      <p:sp>
        <p:nvSpPr>
          <p:cNvPr id="3" name="Content Placeholder 2"/>
          <p:cNvSpPr>
            <a:spLocks noGrp="1"/>
          </p:cNvSpPr>
          <p:nvPr>
            <p:ph idx="1"/>
          </p:nvPr>
        </p:nvSpPr>
        <p:spPr/>
        <p:txBody>
          <a:bodyPr/>
          <a:lstStyle/>
          <a:p>
            <a:pPr>
              <a:buNone/>
            </a:pPr>
            <a:r>
              <a:rPr lang="id-ID" dirty="0" smtClean="0"/>
              <a:t>a.  </a:t>
            </a:r>
            <a:r>
              <a:rPr lang="id-ID" b="1" dirty="0" smtClean="0"/>
              <a:t>Syarat Penanganan :</a:t>
            </a:r>
          </a:p>
          <a:p>
            <a:r>
              <a:rPr lang="id-ID" dirty="0" smtClean="0"/>
              <a:t>Pengaduan disampaikan oleh PTS</a:t>
            </a:r>
          </a:p>
          <a:p>
            <a:r>
              <a:rPr lang="id-ID" dirty="0" smtClean="0"/>
              <a:t>Konflik sudah mengganggu proses belajar mengajar</a:t>
            </a:r>
          </a:p>
          <a:p>
            <a:pPr>
              <a:buNone/>
            </a:pPr>
            <a:endParaRPr lang="id-ID" dirty="0" smtClean="0"/>
          </a:p>
          <a:p>
            <a:pPr>
              <a:buNone/>
            </a:pPr>
            <a:r>
              <a:rPr lang="id-ID" dirty="0" smtClean="0"/>
              <a:t>b. </a:t>
            </a:r>
            <a:r>
              <a:rPr lang="id-ID" b="1" dirty="0" smtClean="0"/>
              <a:t>Kewenangan </a:t>
            </a:r>
            <a:r>
              <a:rPr lang="id-ID" b="1" dirty="0" smtClean="0"/>
              <a:t>Kopertis </a:t>
            </a:r>
            <a:r>
              <a:rPr lang="id-ID" b="1" dirty="0" smtClean="0"/>
              <a:t>:</a:t>
            </a:r>
          </a:p>
          <a:p>
            <a:r>
              <a:rPr lang="id-ID" dirty="0" smtClean="0"/>
              <a:t>Mengajukan rekomendasi berdasarkan hasil penanganan yang dilakukan di wilayah masing-masing ke </a:t>
            </a:r>
            <a:r>
              <a:rPr lang="id-ID" b="1" dirty="0" smtClean="0"/>
              <a:t>Dirjen Dikti </a:t>
            </a:r>
          </a:p>
          <a:p>
            <a:pPr>
              <a:buNone/>
            </a:pPr>
            <a:endParaRPr lang="id-ID" dirty="0" smtClean="0"/>
          </a:p>
          <a:p>
            <a:pPr marL="651510" indent="-514350">
              <a:buNone/>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solidFill>
                  <a:srgbClr val="FF0000"/>
                </a:solidFill>
              </a:rPr>
              <a:t>1</a:t>
            </a:r>
            <a:r>
              <a:rPr lang="id-ID" dirty="0" smtClean="0">
                <a:solidFill>
                  <a:srgbClr val="FF0000"/>
                </a:solidFill>
              </a:rPr>
              <a:t>2</a:t>
            </a:r>
            <a:r>
              <a:rPr lang="id-ID" dirty="0" smtClean="0">
                <a:solidFill>
                  <a:srgbClr val="FF0000"/>
                </a:solidFill>
              </a:rPr>
              <a:t>. </a:t>
            </a:r>
            <a:r>
              <a:rPr lang="id-ID" dirty="0" smtClean="0">
                <a:solidFill>
                  <a:srgbClr val="FF0000"/>
                </a:solidFill>
              </a:rPr>
              <a:t>Prosedur </a:t>
            </a:r>
            <a:r>
              <a:rPr lang="id-ID" dirty="0" smtClean="0">
                <a:solidFill>
                  <a:srgbClr val="FF0000"/>
                </a:solidFill>
              </a:rPr>
              <a:t>Penyelesaian</a:t>
            </a:r>
            <a:br>
              <a:rPr lang="id-ID" dirty="0" smtClean="0">
                <a:solidFill>
                  <a:srgbClr val="FF0000"/>
                </a:solidFill>
              </a:rPr>
            </a:br>
            <a:r>
              <a:rPr lang="id-ID" dirty="0" smtClean="0">
                <a:solidFill>
                  <a:srgbClr val="FF0000"/>
                </a:solidFill>
              </a:rPr>
              <a:t> </a:t>
            </a:r>
            <a:r>
              <a:rPr lang="id-ID" dirty="0" smtClean="0">
                <a:solidFill>
                  <a:srgbClr val="FF0000"/>
                </a:solidFill>
              </a:rPr>
              <a:t>   </a:t>
            </a:r>
            <a:r>
              <a:rPr lang="id-ID" dirty="0" smtClean="0">
                <a:solidFill>
                  <a:srgbClr val="FF0000"/>
                </a:solidFill>
              </a:rPr>
              <a:t> </a:t>
            </a:r>
            <a:r>
              <a:rPr lang="id-ID" dirty="0" smtClean="0">
                <a:solidFill>
                  <a:srgbClr val="FF0000"/>
                </a:solidFill>
              </a:rPr>
              <a:t>Konflik</a:t>
            </a:r>
            <a:endParaRPr lang="id-ID" dirty="0">
              <a:solidFill>
                <a:srgbClr val="FF0000"/>
              </a:solidFill>
            </a:endParaRPr>
          </a:p>
        </p:txBody>
      </p:sp>
      <p:sp>
        <p:nvSpPr>
          <p:cNvPr id="3" name="Content Placeholder 2"/>
          <p:cNvSpPr>
            <a:spLocks noGrp="1"/>
          </p:cNvSpPr>
          <p:nvPr>
            <p:ph idx="1"/>
          </p:nvPr>
        </p:nvSpPr>
        <p:spPr>
          <a:xfrm>
            <a:off x="457200" y="1731969"/>
            <a:ext cx="8229600" cy="4768865"/>
          </a:xfrm>
        </p:spPr>
        <p:txBody>
          <a:bodyPr>
            <a:normAutofit lnSpcReduction="10000"/>
          </a:bodyPr>
          <a:lstStyle/>
          <a:p>
            <a:r>
              <a:rPr lang="id-ID" dirty="0" smtClean="0"/>
              <a:t>Penyampaian tuntutan masalah oleh PTS</a:t>
            </a:r>
          </a:p>
          <a:p>
            <a:r>
              <a:rPr lang="id-ID" dirty="0" smtClean="0"/>
              <a:t>Pertemuan Koordinator dgn Tim </a:t>
            </a:r>
            <a:r>
              <a:rPr lang="id-ID" dirty="0" smtClean="0"/>
              <a:t>Advokasi atau Tim yang dibentuk untuk penyelesaian konflik </a:t>
            </a:r>
            <a:endParaRPr lang="id-ID" dirty="0" smtClean="0"/>
          </a:p>
          <a:p>
            <a:r>
              <a:rPr lang="id-ID" dirty="0" smtClean="0"/>
              <a:t>Pengecekan lapangan (Pertemuan dengan pihak berkonflik) oleh Tim </a:t>
            </a:r>
            <a:r>
              <a:rPr lang="id-ID" dirty="0" smtClean="0"/>
              <a:t>Advokasi atau Tim yang dibentuk</a:t>
            </a:r>
            <a:endParaRPr lang="id-ID" dirty="0" smtClean="0"/>
          </a:p>
          <a:p>
            <a:r>
              <a:rPr lang="id-ID" dirty="0" smtClean="0"/>
              <a:t>Pertemuan dengan pihak lain (sesuai kebutuhan)</a:t>
            </a:r>
          </a:p>
          <a:p>
            <a:r>
              <a:rPr lang="id-ID" dirty="0" smtClean="0"/>
              <a:t>Pertemuan pembahasan berita acara hasil lapangan dengan Koordinator</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solidFill>
                  <a:srgbClr val="FF0000"/>
                </a:solidFill>
              </a:rPr>
              <a:t>13. </a:t>
            </a:r>
            <a:r>
              <a:rPr lang="id-ID" dirty="0" smtClean="0">
                <a:solidFill>
                  <a:srgbClr val="FF0000"/>
                </a:solidFill>
              </a:rPr>
              <a:t>Tahapan Kerja</a:t>
            </a:r>
            <a:endParaRPr lang="id-ID" dirty="0">
              <a:solidFill>
                <a:srgbClr val="FF0000"/>
              </a:solidFill>
            </a:endParaRPr>
          </a:p>
        </p:txBody>
      </p:sp>
      <p:sp>
        <p:nvSpPr>
          <p:cNvPr id="3" name="Content Placeholder 2"/>
          <p:cNvSpPr>
            <a:spLocks noGrp="1"/>
          </p:cNvSpPr>
          <p:nvPr>
            <p:ph idx="1"/>
          </p:nvPr>
        </p:nvSpPr>
        <p:spPr>
          <a:xfrm>
            <a:off x="500034" y="1428736"/>
            <a:ext cx="8043890" cy="5214974"/>
          </a:xfrm>
        </p:spPr>
        <p:txBody>
          <a:bodyPr>
            <a:normAutofit fontScale="85000" lnSpcReduction="20000"/>
          </a:bodyPr>
          <a:lstStyle/>
          <a:p>
            <a:pPr algn="just"/>
            <a:r>
              <a:rPr lang="id-ID" b="1" dirty="0" smtClean="0"/>
              <a:t>Persiapan Kerja</a:t>
            </a:r>
          </a:p>
          <a:p>
            <a:pPr algn="just">
              <a:buNone/>
            </a:pPr>
            <a:r>
              <a:rPr lang="id-ID" dirty="0" smtClean="0"/>
              <a:t>	Dalam penyelesaian konflik yang ditangani oleh Bidang Kelembagaan dan Sistem Informasi dan Tim Advokasi </a:t>
            </a:r>
            <a:r>
              <a:rPr lang="id-ID" dirty="0" smtClean="0"/>
              <a:t>atau tim yang dibentuk sebagai </a:t>
            </a:r>
            <a:r>
              <a:rPr lang="id-ID" dirty="0" smtClean="0"/>
              <a:t>pelaksana teknis mendapat pengarahan dari Koordinator </a:t>
            </a:r>
            <a:r>
              <a:rPr lang="id-ID" dirty="0" smtClean="0"/>
              <a:t>Kopertis.   </a:t>
            </a:r>
            <a:endParaRPr lang="id-ID" dirty="0" smtClean="0"/>
          </a:p>
          <a:p>
            <a:pPr algn="just"/>
            <a:r>
              <a:rPr lang="id-ID" b="1" dirty="0" smtClean="0"/>
              <a:t>Pelaksanaan Kerja</a:t>
            </a:r>
          </a:p>
          <a:p>
            <a:pPr lvl="1" algn="just"/>
            <a:r>
              <a:rPr lang="id-ID" dirty="0" smtClean="0"/>
              <a:t>Standar penyelesaian konflik</a:t>
            </a:r>
          </a:p>
          <a:p>
            <a:pPr lvl="1" algn="just">
              <a:buNone/>
            </a:pPr>
            <a:r>
              <a:rPr lang="id-ID" dirty="0" smtClean="0"/>
              <a:t>	1. Mediasi</a:t>
            </a:r>
          </a:p>
          <a:p>
            <a:pPr lvl="1" algn="just">
              <a:buNone/>
            </a:pPr>
            <a:r>
              <a:rPr lang="id-ID" dirty="0" smtClean="0"/>
              <a:t>	2. Rekonsiliasi</a:t>
            </a:r>
          </a:p>
          <a:p>
            <a:pPr lvl="1" algn="just">
              <a:buNone/>
            </a:pPr>
            <a:r>
              <a:rPr lang="id-ID" dirty="0" smtClean="0"/>
              <a:t>	3. Investigasi</a:t>
            </a:r>
          </a:p>
          <a:p>
            <a:pPr lvl="1" algn="just">
              <a:buNone/>
            </a:pPr>
            <a:r>
              <a:rPr lang="id-ID" dirty="0" smtClean="0"/>
              <a:t>	4. Verifikasi</a:t>
            </a:r>
          </a:p>
          <a:p>
            <a:pPr lvl="1" algn="just">
              <a:buNone/>
            </a:pPr>
            <a:r>
              <a:rPr lang="id-ID" dirty="0" smtClean="0"/>
              <a:t>	5. Pendapat Ahli</a:t>
            </a:r>
          </a:p>
          <a:p>
            <a:pPr lvl="1" algn="just">
              <a:buNone/>
            </a:pPr>
            <a:r>
              <a:rPr lang="id-ID" dirty="0" smtClean="0"/>
              <a:t>	6. Pengadilan</a:t>
            </a:r>
          </a:p>
          <a:p>
            <a:pPr lvl="1"/>
            <a:r>
              <a:rPr lang="id-ID" dirty="0" smtClean="0"/>
              <a:t>Terhadap konflik yg belum tercapai kesepakatan maka dalam penyelesaiannya dapat melibatkan pihak lain.	</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595004"/>
          </a:xfrm>
        </p:spPr>
        <p:txBody>
          <a:bodyPr/>
          <a:lstStyle/>
          <a:p>
            <a:r>
              <a:rPr lang="id-ID" b="1" dirty="0" smtClean="0"/>
              <a:t>Pelaporan</a:t>
            </a:r>
          </a:p>
          <a:p>
            <a:pPr>
              <a:buNone/>
            </a:pPr>
            <a:r>
              <a:rPr lang="id-ID" dirty="0" smtClean="0"/>
              <a:t>	</a:t>
            </a:r>
            <a:r>
              <a:rPr lang="id-ID" dirty="0" smtClean="0"/>
              <a:t>Kordinator Kopertis  </a:t>
            </a:r>
            <a:r>
              <a:rPr lang="id-ID" dirty="0" smtClean="0"/>
              <a:t>membuat laporan lengkap kepada Direktorat Jenderal Pendidikan Tinggi atas </a:t>
            </a:r>
            <a:r>
              <a:rPr lang="id-ID" dirty="0" smtClean="0"/>
              <a:t>penanganan  </a:t>
            </a:r>
            <a:r>
              <a:rPr lang="id-ID" dirty="0" smtClean="0"/>
              <a:t>konflik PTS.</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8952"/>
            <a:ext cx="8229600" cy="511156"/>
          </a:xfrm>
        </p:spPr>
        <p:txBody>
          <a:bodyPr>
            <a:normAutofit fontScale="90000"/>
          </a:bodyPr>
          <a:lstStyle/>
          <a:p>
            <a:pPr algn="l"/>
            <a:r>
              <a:rPr lang="id-ID" dirty="0" smtClean="0">
                <a:solidFill>
                  <a:srgbClr val="FF0000"/>
                </a:solidFill>
              </a:rPr>
              <a:t>1. Pendahuluan</a:t>
            </a:r>
            <a:endParaRPr lang="id-ID" dirty="0">
              <a:solidFill>
                <a:srgbClr val="FF0000"/>
              </a:solidFill>
            </a:endParaRPr>
          </a:p>
        </p:txBody>
      </p:sp>
      <p:sp>
        <p:nvSpPr>
          <p:cNvPr id="3" name="Content Placeholder 2"/>
          <p:cNvSpPr>
            <a:spLocks noGrp="1"/>
          </p:cNvSpPr>
          <p:nvPr>
            <p:ph idx="1"/>
          </p:nvPr>
        </p:nvSpPr>
        <p:spPr>
          <a:xfrm>
            <a:off x="457200" y="1214422"/>
            <a:ext cx="8258204" cy="5143536"/>
          </a:xfrm>
        </p:spPr>
        <p:txBody>
          <a:bodyPr>
            <a:normAutofit fontScale="62500" lnSpcReduction="20000"/>
          </a:bodyPr>
          <a:lstStyle/>
          <a:p>
            <a:pPr algn="just">
              <a:buFont typeface="Wingdings" pitchFamily="2" charset="2"/>
              <a:buChar char="§"/>
            </a:pPr>
            <a:r>
              <a:rPr lang="id-ID" dirty="0" smtClean="0"/>
              <a:t>Salah satu aspek penting dan menjadi tuntutan dalam mewujudkan birokrasi yang profesional, efektif dan efisien adalah dengan menerapkan standar operasional prosedur  (SOP) pada seluruh penyelenggaraan administrasi pemerintahan. Hal ini penting karena SOP adalah pedoman atau acuan untuk melaksanakan tugas pekerjaan sesuai dengan fungsi dan alat penilaian kinerja berdasarkan indikator teknis, administratif dan prosedural sesuai dengan tata kerja dan sistem kerja di Kopertis.</a:t>
            </a:r>
          </a:p>
          <a:p>
            <a:pPr algn="just">
              <a:buFont typeface="Wingdings" pitchFamily="2" charset="2"/>
              <a:buChar char="§"/>
            </a:pPr>
            <a:r>
              <a:rPr lang="id-ID" dirty="0" smtClean="0"/>
              <a:t>Dengan adanya SOP ini, penyelenggaraan pengawasan, pengendalian dan pembinaan PTS dapat berjalan dengan baik.</a:t>
            </a:r>
            <a:endParaRPr lang="en-US" dirty="0" smtClean="0"/>
          </a:p>
          <a:p>
            <a:pPr algn="just">
              <a:buFont typeface="Wingdings" pitchFamily="2" charset="2"/>
              <a:buChar char="§"/>
            </a:pPr>
            <a:r>
              <a:rPr lang="en-US" dirty="0" err="1" smtClean="0"/>
              <a:t>Kecenderung</a:t>
            </a:r>
            <a:r>
              <a:rPr lang="id-ID" dirty="0" smtClean="0"/>
              <a:t>an</a:t>
            </a:r>
            <a:r>
              <a:rPr lang="en-US" dirty="0" smtClean="0"/>
              <a:t> </a:t>
            </a:r>
            <a:r>
              <a:rPr lang="en-US" dirty="0" err="1" smtClean="0"/>
              <a:t>meningkatnya</a:t>
            </a:r>
            <a:r>
              <a:rPr lang="en-US" dirty="0" smtClean="0"/>
              <a:t> </a:t>
            </a:r>
            <a:r>
              <a:rPr lang="en-US" dirty="0" err="1" smtClean="0"/>
              <a:t>konflik</a:t>
            </a:r>
            <a:r>
              <a:rPr lang="en-US" dirty="0" smtClean="0"/>
              <a:t> </a:t>
            </a:r>
            <a:r>
              <a:rPr lang="en-US" dirty="0" err="1" smtClean="0"/>
              <a:t>maupun</a:t>
            </a:r>
            <a:r>
              <a:rPr lang="en-US" dirty="0" smtClean="0"/>
              <a:t> </a:t>
            </a:r>
            <a:r>
              <a:rPr lang="en-US" dirty="0" err="1" smtClean="0"/>
              <a:t>potensi</a:t>
            </a:r>
            <a:r>
              <a:rPr lang="en-US" dirty="0" smtClean="0"/>
              <a:t> </a:t>
            </a:r>
            <a:r>
              <a:rPr lang="en-US" dirty="0" err="1" smtClean="0"/>
              <a:t>konflik</a:t>
            </a:r>
            <a:r>
              <a:rPr lang="en-US" dirty="0" smtClean="0"/>
              <a:t> </a:t>
            </a:r>
            <a:r>
              <a:rPr lang="en-US" dirty="0" err="1" smtClean="0"/>
              <a:t>perguru</a:t>
            </a:r>
            <a:r>
              <a:rPr lang="id-ID" dirty="0" smtClean="0"/>
              <a:t>a</a:t>
            </a:r>
            <a:r>
              <a:rPr lang="en-US" dirty="0" smtClean="0"/>
              <a:t>n </a:t>
            </a:r>
            <a:r>
              <a:rPr lang="en-US" dirty="0" err="1" smtClean="0"/>
              <a:t>tinggi</a:t>
            </a:r>
            <a:r>
              <a:rPr lang="en-US" dirty="0" smtClean="0"/>
              <a:t> </a:t>
            </a:r>
            <a:r>
              <a:rPr lang="en-US" dirty="0" err="1" smtClean="0"/>
              <a:t>swasta</a:t>
            </a:r>
            <a:r>
              <a:rPr lang="en-US" dirty="0" smtClean="0"/>
              <a:t> </a:t>
            </a:r>
            <a:r>
              <a:rPr lang="en-US" dirty="0" err="1" smtClean="0"/>
              <a:t>di</a:t>
            </a:r>
            <a:r>
              <a:rPr lang="en-US" dirty="0" smtClean="0"/>
              <a:t> </a:t>
            </a:r>
            <a:r>
              <a:rPr lang="en-US" dirty="0" err="1" smtClean="0"/>
              <a:t>lingkungan</a:t>
            </a:r>
            <a:r>
              <a:rPr lang="en-US" dirty="0" smtClean="0"/>
              <a:t> </a:t>
            </a:r>
            <a:r>
              <a:rPr lang="en-US" dirty="0" err="1" smtClean="0"/>
              <a:t>Koperti</a:t>
            </a:r>
            <a:r>
              <a:rPr lang="id-ID" dirty="0" smtClean="0"/>
              <a:t>s</a:t>
            </a:r>
            <a:r>
              <a:rPr lang="en-US" dirty="0" smtClean="0"/>
              <a:t>, </a:t>
            </a:r>
            <a:r>
              <a:rPr lang="en-US" dirty="0" err="1" smtClean="0"/>
              <a:t>baik</a:t>
            </a:r>
            <a:r>
              <a:rPr lang="en-US" dirty="0" smtClean="0"/>
              <a:t> </a:t>
            </a:r>
            <a:r>
              <a:rPr lang="en-US" dirty="0" err="1" smtClean="0"/>
              <a:t>kualitas</a:t>
            </a:r>
            <a:r>
              <a:rPr lang="en-US" dirty="0" smtClean="0"/>
              <a:t> </a:t>
            </a:r>
            <a:r>
              <a:rPr lang="en-US" dirty="0" err="1" smtClean="0"/>
              <a:t>maupun</a:t>
            </a:r>
            <a:r>
              <a:rPr lang="en-US" dirty="0" smtClean="0"/>
              <a:t> </a:t>
            </a:r>
            <a:r>
              <a:rPr lang="en-US" dirty="0" err="1" smtClean="0"/>
              <a:t>kuantitas</a:t>
            </a:r>
            <a:r>
              <a:rPr lang="en-US" dirty="0" smtClean="0"/>
              <a:t> </a:t>
            </a:r>
            <a:endParaRPr lang="id-ID" dirty="0" smtClean="0"/>
          </a:p>
          <a:p>
            <a:pPr algn="just">
              <a:buFont typeface="Wingdings" pitchFamily="2" charset="2"/>
              <a:buChar char="§"/>
            </a:pPr>
            <a:r>
              <a:rPr lang="id-ID" dirty="0" smtClean="0"/>
              <a:t>Pelaksanaan wasdalbin terhadap konflik di PTS yang sarat dengan persoalan hukum baik administratif maupun kelembagaan yang memerlukan pengkajian, analisis yang melibatkan pihak eksternal</a:t>
            </a:r>
            <a:r>
              <a:rPr lang="en-US" dirty="0" smtClean="0"/>
              <a:t>.</a:t>
            </a:r>
          </a:p>
          <a:p>
            <a:pPr algn="just">
              <a:buFont typeface="Wingdings" pitchFamily="2" charset="2"/>
              <a:buChar char="§"/>
            </a:pPr>
            <a:r>
              <a:rPr lang="en-US" dirty="0" err="1" smtClean="0"/>
              <a:t>Kondisi</a:t>
            </a:r>
            <a:r>
              <a:rPr lang="en-US" dirty="0" smtClean="0"/>
              <a:t> SDM </a:t>
            </a:r>
            <a:r>
              <a:rPr lang="en-US" dirty="0" err="1" smtClean="0"/>
              <a:t>di</a:t>
            </a:r>
            <a:r>
              <a:rPr lang="en-US" dirty="0" smtClean="0"/>
              <a:t> </a:t>
            </a:r>
            <a:r>
              <a:rPr lang="en-US" dirty="0" err="1" smtClean="0"/>
              <a:t>Kopertis</a:t>
            </a:r>
            <a:r>
              <a:rPr lang="en-US" dirty="0" smtClean="0"/>
              <a:t> </a:t>
            </a:r>
            <a:r>
              <a:rPr lang="en-US" dirty="0" err="1" smtClean="0"/>
              <a:t>baik</a:t>
            </a:r>
            <a:r>
              <a:rPr lang="en-US" dirty="0" smtClean="0"/>
              <a:t> </a:t>
            </a:r>
            <a:r>
              <a:rPr lang="en-US" dirty="0" err="1" smtClean="0"/>
              <a:t>jumlah</a:t>
            </a:r>
            <a:r>
              <a:rPr lang="en-US" dirty="0" smtClean="0"/>
              <a:t> </a:t>
            </a:r>
            <a:r>
              <a:rPr lang="en-US" dirty="0" err="1" smtClean="0"/>
              <a:t>mau</a:t>
            </a:r>
            <a:r>
              <a:rPr lang="id-ID" dirty="0" smtClean="0"/>
              <a:t>p</a:t>
            </a:r>
            <a:r>
              <a:rPr lang="en-US" dirty="0" smtClean="0"/>
              <a:t>un </a:t>
            </a:r>
            <a:r>
              <a:rPr lang="en-US" dirty="0" err="1" smtClean="0"/>
              <a:t>kualifikasi</a:t>
            </a:r>
            <a:r>
              <a:rPr lang="en-US" dirty="0" smtClean="0"/>
              <a:t> </a:t>
            </a:r>
            <a:r>
              <a:rPr lang="en-US" dirty="0" err="1" smtClean="0"/>
              <a:t>belum</a:t>
            </a:r>
            <a:r>
              <a:rPr lang="en-US" dirty="0" smtClean="0"/>
              <a:t> </a:t>
            </a:r>
            <a:r>
              <a:rPr lang="en-US" dirty="0" err="1" smtClean="0"/>
              <a:t>memadai</a:t>
            </a:r>
            <a:r>
              <a:rPr lang="en-US" dirty="0" smtClean="0"/>
              <a:t> </a:t>
            </a:r>
            <a:r>
              <a:rPr lang="en-US" dirty="0" err="1" smtClean="0"/>
              <a:t>untuk</a:t>
            </a:r>
            <a:r>
              <a:rPr lang="en-US" dirty="0" smtClean="0"/>
              <a:t> </a:t>
            </a:r>
            <a:r>
              <a:rPr lang="en-US" dirty="0" err="1" smtClean="0"/>
              <a:t>menyelesaikan</a:t>
            </a:r>
            <a:r>
              <a:rPr lang="en-US" dirty="0" smtClean="0"/>
              <a:t> </a:t>
            </a:r>
            <a:r>
              <a:rPr lang="en-US" dirty="0" err="1" smtClean="0"/>
              <a:t>berbagai</a:t>
            </a:r>
            <a:r>
              <a:rPr lang="en-US" dirty="0" smtClean="0"/>
              <a:t> </a:t>
            </a:r>
            <a:r>
              <a:rPr lang="en-US" dirty="0" err="1" smtClean="0"/>
              <a:t>kon</a:t>
            </a:r>
            <a:r>
              <a:rPr lang="id-ID" dirty="0" smtClean="0"/>
              <a:t>f</a:t>
            </a:r>
            <a:r>
              <a:rPr lang="en-US" dirty="0" err="1" smtClean="0"/>
              <a:t>lik</a:t>
            </a:r>
            <a:r>
              <a:rPr lang="en-US" dirty="0" smtClean="0"/>
              <a:t> yang </a:t>
            </a:r>
            <a:r>
              <a:rPr lang="en-US" dirty="0" err="1" smtClean="0"/>
              <a:t>terjadi</a:t>
            </a:r>
            <a:r>
              <a:rPr lang="en-US" dirty="0" smtClean="0"/>
              <a:t>, </a:t>
            </a:r>
            <a:r>
              <a:rPr lang="en-US" dirty="0" err="1" smtClean="0"/>
              <a:t>untuk</a:t>
            </a:r>
            <a:r>
              <a:rPr lang="en-US" dirty="0" smtClean="0"/>
              <a:t> </a:t>
            </a:r>
            <a:r>
              <a:rPr lang="en-US" dirty="0" err="1" smtClean="0"/>
              <a:t>itu</a:t>
            </a:r>
            <a:r>
              <a:rPr lang="en-US" dirty="0" smtClean="0"/>
              <a:t> per</a:t>
            </a:r>
            <a:r>
              <a:rPr lang="id-ID" dirty="0" smtClean="0"/>
              <a:t>l</a:t>
            </a:r>
            <a:r>
              <a:rPr lang="en-US" dirty="0" smtClean="0"/>
              <a:t>u </a:t>
            </a:r>
            <a:r>
              <a:rPr lang="en-US" dirty="0" err="1" smtClean="0"/>
              <a:t>untuk</a:t>
            </a:r>
            <a:r>
              <a:rPr lang="en-US" dirty="0" smtClean="0"/>
              <a:t> </a:t>
            </a:r>
            <a:r>
              <a:rPr lang="en-US" dirty="0" err="1" smtClean="0"/>
              <a:t>mengambil</a:t>
            </a:r>
            <a:r>
              <a:rPr lang="en-US" dirty="0" smtClean="0"/>
              <a:t> </a:t>
            </a:r>
            <a:r>
              <a:rPr lang="en-US" dirty="0" err="1" smtClean="0"/>
              <a:t>kebijakan</a:t>
            </a:r>
            <a:r>
              <a:rPr lang="en-US" dirty="0" smtClean="0"/>
              <a:t> </a:t>
            </a:r>
            <a:r>
              <a:rPr lang="id-ID" dirty="0" smtClean="0"/>
              <a:t>membentuk Tim </a:t>
            </a:r>
            <a:r>
              <a:rPr lang="id-ID" dirty="0" smtClean="0"/>
              <a:t>Advokasi atau tim lain yang bertugas untuk itu</a:t>
            </a:r>
            <a:r>
              <a:rPr lang="en-US" dirty="0" smtClean="0"/>
              <a:t>.</a:t>
            </a:r>
            <a:endParaRPr lang="en-US" dirty="0" smtClean="0"/>
          </a:p>
          <a:p>
            <a:pPr algn="just">
              <a:buFont typeface="Wingdings" pitchFamily="2" charset="2"/>
              <a:buChar char="§"/>
            </a:pPr>
            <a:r>
              <a:rPr lang="en-US" dirty="0" smtClean="0"/>
              <a:t>Tim </a:t>
            </a:r>
            <a:r>
              <a:rPr lang="en-US" dirty="0" err="1" smtClean="0"/>
              <a:t>Advokasi</a:t>
            </a:r>
            <a:r>
              <a:rPr lang="id-ID" dirty="0" smtClean="0"/>
              <a:t> atau tim yang dibentuk  untuk penyelesaian konflik beranggotakan</a:t>
            </a:r>
            <a:r>
              <a:rPr lang="en-US" dirty="0" smtClean="0"/>
              <a:t> </a:t>
            </a:r>
            <a:r>
              <a:rPr lang="id-ID" dirty="0" smtClean="0"/>
              <a:t> </a:t>
            </a:r>
            <a:r>
              <a:rPr lang="id-ID" dirty="0" smtClean="0"/>
              <a:t>staf Kopertis dan Dosen DPK.</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solidFill>
                  <a:srgbClr val="FF0000"/>
                </a:solidFill>
              </a:rPr>
              <a:t>2. Pengertian</a:t>
            </a:r>
            <a:endParaRPr lang="id-ID"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just"/>
            <a:r>
              <a:rPr lang="id-ID" dirty="0" smtClean="0"/>
              <a:t>Penyelesaian konflik Perguruan Tinggi Swasta adalah serangkaian kegiatan </a:t>
            </a:r>
            <a:r>
              <a:rPr lang="en-US" dirty="0" err="1" smtClean="0"/>
              <a:t>penanganan</a:t>
            </a:r>
            <a:r>
              <a:rPr lang="en-US" dirty="0" smtClean="0"/>
              <a:t> </a:t>
            </a:r>
            <a:r>
              <a:rPr lang="en-US" dirty="0" err="1" smtClean="0"/>
              <a:t>dan</a:t>
            </a:r>
            <a:r>
              <a:rPr lang="en-US" dirty="0" smtClean="0"/>
              <a:t> </a:t>
            </a:r>
            <a:r>
              <a:rPr lang="id-ID" dirty="0" smtClean="0"/>
              <a:t>penyelesaian </a:t>
            </a:r>
            <a:r>
              <a:rPr lang="en-US" dirty="0" err="1" smtClean="0"/>
              <a:t>konflik</a:t>
            </a:r>
            <a:r>
              <a:rPr lang="en-US" dirty="0" smtClean="0"/>
              <a:t> </a:t>
            </a:r>
            <a:r>
              <a:rPr lang="id-ID" dirty="0" smtClean="0"/>
              <a:t>antara penyelenggara, pengelola dan warga civitas akademika. </a:t>
            </a:r>
            <a:endParaRPr lang="en-US" dirty="0" smtClean="0"/>
          </a:p>
          <a:p>
            <a:pPr algn="just"/>
            <a:r>
              <a:rPr lang="en-US" dirty="0" err="1" smtClean="0"/>
              <a:t>Konflik</a:t>
            </a:r>
            <a:r>
              <a:rPr lang="en-US" dirty="0" smtClean="0"/>
              <a:t> </a:t>
            </a:r>
            <a:r>
              <a:rPr lang="en-US" dirty="0" err="1" smtClean="0"/>
              <a:t>perguruan</a:t>
            </a:r>
            <a:r>
              <a:rPr lang="en-US" dirty="0" smtClean="0"/>
              <a:t> </a:t>
            </a:r>
            <a:r>
              <a:rPr lang="en-US" dirty="0" err="1" smtClean="0"/>
              <a:t>tinggi</a:t>
            </a:r>
            <a:r>
              <a:rPr lang="en-US" dirty="0" smtClean="0"/>
              <a:t> </a:t>
            </a:r>
            <a:r>
              <a:rPr lang="en-US" dirty="0" err="1" smtClean="0"/>
              <a:t>swasta</a:t>
            </a:r>
            <a:r>
              <a:rPr lang="en-US" dirty="0" smtClean="0"/>
              <a:t> </a:t>
            </a:r>
            <a:r>
              <a:rPr lang="en-US" dirty="0" err="1" smtClean="0"/>
              <a:t>adalah</a:t>
            </a:r>
            <a:r>
              <a:rPr lang="en-US" dirty="0" smtClean="0"/>
              <a:t>  </a:t>
            </a:r>
            <a:r>
              <a:rPr lang="en-US" dirty="0" err="1" smtClean="0"/>
              <a:t>perbedaan</a:t>
            </a:r>
            <a:r>
              <a:rPr lang="en-US" dirty="0" smtClean="0"/>
              <a:t> </a:t>
            </a:r>
            <a:r>
              <a:rPr lang="en-US" dirty="0" err="1" smtClean="0"/>
              <a:t>sikap</a:t>
            </a:r>
            <a:r>
              <a:rPr lang="en-US" dirty="0" smtClean="0"/>
              <a:t> </a:t>
            </a:r>
            <a:r>
              <a:rPr lang="en-US" dirty="0" err="1" smtClean="0"/>
              <a:t>atau</a:t>
            </a:r>
            <a:r>
              <a:rPr lang="en-US" dirty="0" smtClean="0"/>
              <a:t> </a:t>
            </a:r>
            <a:r>
              <a:rPr lang="en-US" dirty="0" err="1" smtClean="0"/>
              <a:t>persepsi</a:t>
            </a:r>
            <a:r>
              <a:rPr lang="en-US" dirty="0" smtClean="0"/>
              <a:t> </a:t>
            </a:r>
            <a:r>
              <a:rPr lang="en-US" dirty="0" err="1" smtClean="0"/>
              <a:t>antar</a:t>
            </a:r>
            <a:r>
              <a:rPr lang="en-US" dirty="0" smtClean="0"/>
              <a:t>  </a:t>
            </a:r>
            <a:r>
              <a:rPr lang="en-US" dirty="0" err="1" smtClean="0"/>
              <a:t>penyelenggara</a:t>
            </a:r>
            <a:r>
              <a:rPr lang="en-US" dirty="0" smtClean="0"/>
              <a:t> </a:t>
            </a:r>
            <a:r>
              <a:rPr lang="en-US" dirty="0" err="1" smtClean="0"/>
              <a:t>dan</a:t>
            </a:r>
            <a:r>
              <a:rPr lang="en-US" dirty="0" smtClean="0"/>
              <a:t> /</a:t>
            </a:r>
            <a:r>
              <a:rPr lang="en-US" dirty="0" err="1" smtClean="0"/>
              <a:t>atau</a:t>
            </a:r>
            <a:r>
              <a:rPr lang="en-US" dirty="0" smtClean="0"/>
              <a:t> </a:t>
            </a:r>
            <a:r>
              <a:rPr lang="en-US" dirty="0" err="1" smtClean="0"/>
              <a:t>penyelenggara</a:t>
            </a:r>
            <a:r>
              <a:rPr lang="en-US" dirty="0" smtClean="0"/>
              <a:t> </a:t>
            </a:r>
            <a:r>
              <a:rPr lang="en-US" dirty="0" err="1" smtClean="0"/>
              <a:t>dengan</a:t>
            </a:r>
            <a:r>
              <a:rPr lang="en-US" dirty="0" smtClean="0"/>
              <a:t> </a:t>
            </a:r>
            <a:r>
              <a:rPr lang="en-US" dirty="0" err="1" smtClean="0"/>
              <a:t>pengelola</a:t>
            </a:r>
            <a:r>
              <a:rPr lang="en-US" dirty="0" smtClean="0"/>
              <a:t> </a:t>
            </a:r>
            <a:r>
              <a:rPr lang="en-US" dirty="0" err="1" smtClean="0"/>
              <a:t>dan</a:t>
            </a:r>
            <a:r>
              <a:rPr lang="en-US" dirty="0" smtClean="0"/>
              <a:t>/</a:t>
            </a:r>
            <a:r>
              <a:rPr lang="en-US" dirty="0" err="1" smtClean="0"/>
              <a:t>atau</a:t>
            </a:r>
            <a:r>
              <a:rPr lang="en-US" dirty="0" smtClean="0"/>
              <a:t> </a:t>
            </a:r>
            <a:r>
              <a:rPr lang="en-US" dirty="0" err="1" smtClean="0"/>
              <a:t>antara</a:t>
            </a:r>
            <a:r>
              <a:rPr lang="en-US" dirty="0" smtClean="0"/>
              <a:t> </a:t>
            </a:r>
            <a:r>
              <a:rPr lang="en-US" dirty="0" err="1" smtClean="0"/>
              <a:t>warga</a:t>
            </a:r>
            <a:r>
              <a:rPr lang="en-US" dirty="0" smtClean="0"/>
              <a:t> </a:t>
            </a:r>
            <a:r>
              <a:rPr lang="en-US" dirty="0" err="1" smtClean="0"/>
              <a:t>civitas</a:t>
            </a:r>
            <a:r>
              <a:rPr lang="en-US" dirty="0" smtClean="0"/>
              <a:t> </a:t>
            </a:r>
            <a:r>
              <a:rPr lang="en-US" dirty="0" err="1" smtClean="0"/>
              <a:t>akademika</a:t>
            </a:r>
            <a:r>
              <a:rPr lang="en-US" dirty="0" smtClean="0"/>
              <a:t> yang </a:t>
            </a:r>
            <a:r>
              <a:rPr lang="en-US" dirty="0" err="1" smtClean="0"/>
              <a:t>akan</a:t>
            </a:r>
            <a:r>
              <a:rPr lang="en-US" dirty="0" smtClean="0"/>
              <a:t> </a:t>
            </a:r>
            <a:r>
              <a:rPr lang="en-US" dirty="0" err="1" smtClean="0"/>
              <a:t>berakibat</a:t>
            </a:r>
            <a:r>
              <a:rPr lang="en-US" dirty="0" smtClean="0"/>
              <a:t> </a:t>
            </a:r>
            <a:r>
              <a:rPr lang="en-US" dirty="0" err="1" smtClean="0"/>
              <a:t>penyelenggaraan</a:t>
            </a:r>
            <a:r>
              <a:rPr lang="en-US" dirty="0" smtClean="0"/>
              <a:t> </a:t>
            </a:r>
            <a:r>
              <a:rPr lang="en-US" dirty="0" err="1" smtClean="0"/>
              <a:t>dan</a:t>
            </a:r>
            <a:r>
              <a:rPr lang="en-US" dirty="0" smtClean="0"/>
              <a:t> </a:t>
            </a:r>
            <a:r>
              <a:rPr lang="en-US" dirty="0" err="1" smtClean="0"/>
              <a:t>pengel</a:t>
            </a:r>
            <a:r>
              <a:rPr lang="id-ID" dirty="0" smtClean="0"/>
              <a:t>o</a:t>
            </a:r>
            <a:r>
              <a:rPr lang="en-US" dirty="0" err="1" smtClean="0"/>
              <a:t>laan</a:t>
            </a:r>
            <a:r>
              <a:rPr lang="en-US" dirty="0" smtClean="0"/>
              <a:t> </a:t>
            </a:r>
            <a:r>
              <a:rPr lang="en-US" dirty="0" err="1" smtClean="0"/>
              <a:t>perguruan</a:t>
            </a:r>
            <a:r>
              <a:rPr lang="en-US" dirty="0" smtClean="0"/>
              <a:t> </a:t>
            </a:r>
            <a:r>
              <a:rPr lang="en-US" dirty="0" err="1" smtClean="0"/>
              <a:t>tinggi</a:t>
            </a:r>
            <a:r>
              <a:rPr lang="en-US" dirty="0" smtClean="0"/>
              <a:t> </a:t>
            </a:r>
            <a:r>
              <a:rPr lang="en-US" dirty="0" err="1" smtClean="0"/>
              <a:t>swasta</a:t>
            </a:r>
            <a:r>
              <a:rPr lang="en-US" dirty="0" smtClean="0"/>
              <a:t> </a:t>
            </a:r>
            <a:r>
              <a:rPr lang="en-US" dirty="0" err="1" smtClean="0"/>
              <a:t>menjadi</a:t>
            </a:r>
            <a:r>
              <a:rPr lang="en-US" dirty="0" smtClean="0"/>
              <a:t> </a:t>
            </a:r>
            <a:r>
              <a:rPr lang="en-US" dirty="0" err="1" smtClean="0"/>
              <a:t>tidak</a:t>
            </a:r>
            <a:r>
              <a:rPr lang="en-US" dirty="0" smtClean="0"/>
              <a:t>  </a:t>
            </a:r>
            <a:r>
              <a:rPr lang="en-US" dirty="0" err="1" smtClean="0"/>
              <a:t>taat</a:t>
            </a:r>
            <a:r>
              <a:rPr lang="en-US" dirty="0" smtClean="0"/>
              <a:t>  a</a:t>
            </a:r>
            <a:r>
              <a:rPr lang="id-ID" dirty="0" smtClean="0"/>
              <a:t>z</a:t>
            </a:r>
            <a:r>
              <a:rPr lang="en-US" dirty="0" smtClean="0"/>
              <a:t>as.</a:t>
            </a:r>
          </a:p>
          <a:p>
            <a:pPr algn="just">
              <a:buNone/>
            </a:pPr>
            <a:r>
              <a:rPr lang="en-US" dirty="0" smtClean="0"/>
              <a:t>  </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solidFill>
                  <a:srgbClr val="FF0000"/>
                </a:solidFill>
              </a:rPr>
              <a:t>3. Maksud dan Tujuan</a:t>
            </a:r>
            <a:endParaRPr lang="id-ID" dirty="0">
              <a:solidFill>
                <a:srgbClr val="FF0000"/>
              </a:solidFill>
            </a:endParaRPr>
          </a:p>
        </p:txBody>
      </p:sp>
      <p:sp>
        <p:nvSpPr>
          <p:cNvPr id="3" name="Content Placeholder 2"/>
          <p:cNvSpPr>
            <a:spLocks noGrp="1"/>
          </p:cNvSpPr>
          <p:nvPr>
            <p:ph idx="1"/>
          </p:nvPr>
        </p:nvSpPr>
        <p:spPr>
          <a:xfrm>
            <a:off x="457200" y="1357298"/>
            <a:ext cx="8229600" cy="5214974"/>
          </a:xfrm>
        </p:spPr>
        <p:txBody>
          <a:bodyPr>
            <a:normAutofit fontScale="85000" lnSpcReduction="20000"/>
          </a:bodyPr>
          <a:lstStyle/>
          <a:p>
            <a:pPr>
              <a:buFont typeface="Wingdings" pitchFamily="2" charset="2"/>
              <a:buChar char="§"/>
            </a:pPr>
            <a:r>
              <a:rPr lang="id-ID" dirty="0" smtClean="0"/>
              <a:t>Maksud :</a:t>
            </a:r>
          </a:p>
          <a:p>
            <a:pPr algn="just">
              <a:buNone/>
            </a:pPr>
            <a:r>
              <a:rPr lang="id-ID" dirty="0" smtClean="0"/>
              <a:t>	Untuk memberi arah </a:t>
            </a:r>
            <a:r>
              <a:rPr lang="en-US" dirty="0" err="1" smtClean="0"/>
              <a:t>kepada</a:t>
            </a:r>
            <a:r>
              <a:rPr lang="en-US" dirty="0" smtClean="0"/>
              <a:t> Tim </a:t>
            </a:r>
            <a:r>
              <a:rPr lang="en-US" dirty="0" err="1" smtClean="0"/>
              <a:t>Advokasi</a:t>
            </a:r>
            <a:r>
              <a:rPr lang="en-US" dirty="0" smtClean="0"/>
              <a:t> </a:t>
            </a:r>
            <a:r>
              <a:rPr lang="id-ID" dirty="0" smtClean="0"/>
              <a:t>atau tim yang dibentuk </a:t>
            </a:r>
            <a:r>
              <a:rPr lang="en-US" dirty="0" err="1" smtClean="0"/>
              <a:t>dalam</a:t>
            </a:r>
            <a:r>
              <a:rPr lang="en-US" dirty="0" smtClean="0"/>
              <a:t> </a:t>
            </a:r>
            <a:r>
              <a:rPr lang="en-US" dirty="0" err="1" smtClean="0"/>
              <a:t>melaksanakan</a:t>
            </a:r>
            <a:r>
              <a:rPr lang="en-US" dirty="0" smtClean="0"/>
              <a:t> </a:t>
            </a:r>
            <a:r>
              <a:rPr lang="en-US" dirty="0" err="1" smtClean="0"/>
              <a:t>tugas</a:t>
            </a:r>
            <a:r>
              <a:rPr lang="en-US" dirty="0" smtClean="0"/>
              <a:t> </a:t>
            </a:r>
            <a:r>
              <a:rPr lang="en-US" dirty="0" err="1" smtClean="0"/>
              <a:t>penyelesaian</a:t>
            </a:r>
            <a:r>
              <a:rPr lang="en-US" dirty="0" smtClean="0"/>
              <a:t> </a:t>
            </a:r>
            <a:r>
              <a:rPr lang="en-US" dirty="0" err="1" smtClean="0"/>
              <a:t>konflik</a:t>
            </a:r>
            <a:r>
              <a:rPr lang="en-US" dirty="0" smtClean="0"/>
              <a:t> </a:t>
            </a:r>
            <a:r>
              <a:rPr lang="en-US" dirty="0" err="1" smtClean="0"/>
              <a:t>dalam</a:t>
            </a:r>
            <a:r>
              <a:rPr lang="en-US" dirty="0" smtClean="0"/>
              <a:t> </a:t>
            </a:r>
            <a:r>
              <a:rPr lang="en-US" dirty="0" err="1" smtClean="0"/>
              <a:t>rangka</a:t>
            </a:r>
            <a:r>
              <a:rPr lang="en-US" dirty="0" smtClean="0"/>
              <a:t> </a:t>
            </a:r>
            <a:r>
              <a:rPr lang="id-ID" dirty="0" smtClean="0"/>
              <a:t>pengawasan, pengendalian dan pembinaan (WASDALBIN) kepada PTS.</a:t>
            </a:r>
          </a:p>
          <a:p>
            <a:pPr>
              <a:buFont typeface="Wingdings" pitchFamily="2" charset="2"/>
              <a:buChar char="§"/>
            </a:pPr>
            <a:r>
              <a:rPr lang="id-ID" dirty="0" smtClean="0"/>
              <a:t>Tujuan :</a:t>
            </a:r>
          </a:p>
          <a:p>
            <a:pPr lvl="1"/>
            <a:r>
              <a:rPr lang="id-ID" dirty="0" smtClean="0"/>
              <a:t>Memberikan kepastian dan keseragaman dalam proses pelaksanaan tugas wasdalbin </a:t>
            </a:r>
          </a:p>
          <a:p>
            <a:pPr lvl="1"/>
            <a:r>
              <a:rPr lang="id-ID" dirty="0" smtClean="0"/>
              <a:t>Sebagai pedoman untuk penyelesaian suatu konflik yang terjadi di PTS</a:t>
            </a:r>
          </a:p>
          <a:p>
            <a:pPr lvl="1" algn="just"/>
            <a:r>
              <a:rPr lang="id-ID" dirty="0" smtClean="0"/>
              <a:t>Memberikan arahan </a:t>
            </a:r>
            <a:r>
              <a:rPr lang="id-ID" b="1" dirty="0" smtClean="0"/>
              <a:t>kepada Tim  </a:t>
            </a:r>
            <a:r>
              <a:rPr lang="id-ID" b="1" dirty="0" smtClean="0"/>
              <a:t>Advokasi atau Tim yang dibentuk</a:t>
            </a:r>
            <a:r>
              <a:rPr lang="id-ID" dirty="0" smtClean="0"/>
              <a:t>  </a:t>
            </a:r>
            <a:r>
              <a:rPr lang="id-ID" dirty="0" smtClean="0"/>
              <a:t>dalam mengurangi  dan mencegah dampak  konflik terhadap kegiatan akademik.</a:t>
            </a:r>
          </a:p>
          <a:p>
            <a:pPr lvl="1"/>
            <a:r>
              <a:rPr lang="id-ID" dirty="0" smtClean="0"/>
              <a:t>Mempertegas tanggungjawab dalam pelaksanaan wasdalbin</a:t>
            </a:r>
          </a:p>
          <a:p>
            <a:pPr lvl="1">
              <a:buNone/>
            </a:pPr>
            <a:r>
              <a:rPr lang="id-ID" dirty="0" smtClean="0"/>
              <a:t> </a:t>
            </a:r>
          </a:p>
          <a:p>
            <a:pPr lvl="1">
              <a:buNone/>
            </a:pP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solidFill>
                  <a:srgbClr val="FF0000"/>
                </a:solidFill>
              </a:rPr>
              <a:t>4. Manfaat SOP</a:t>
            </a:r>
            <a:endParaRPr lang="id-ID" dirty="0">
              <a:solidFill>
                <a:srgbClr val="FF0000"/>
              </a:solidFill>
            </a:endParaRPr>
          </a:p>
        </p:txBody>
      </p:sp>
      <p:sp>
        <p:nvSpPr>
          <p:cNvPr id="3" name="Content Placeholder 2"/>
          <p:cNvSpPr>
            <a:spLocks noGrp="1"/>
          </p:cNvSpPr>
          <p:nvPr>
            <p:ph idx="1"/>
          </p:nvPr>
        </p:nvSpPr>
        <p:spPr/>
        <p:txBody>
          <a:bodyPr>
            <a:normAutofit lnSpcReduction="10000"/>
          </a:bodyPr>
          <a:lstStyle/>
          <a:p>
            <a:r>
              <a:rPr lang="id-ID" dirty="0" smtClean="0"/>
              <a:t>Sebagai standar yg digunakan untuk melakukan tugas sehingga lebih terarah dan tepat guna</a:t>
            </a:r>
          </a:p>
          <a:p>
            <a:r>
              <a:rPr lang="id-ID" dirty="0" smtClean="0"/>
              <a:t>Mengurangi faktor kesalahan dan ketidak tertiban</a:t>
            </a:r>
          </a:p>
          <a:p>
            <a:r>
              <a:rPr lang="id-ID" dirty="0" smtClean="0"/>
              <a:t>Menambah efisiensi dan efektifitas baik secara kelompok maupun perorangan</a:t>
            </a:r>
          </a:p>
          <a:p>
            <a:r>
              <a:rPr lang="id-ID" dirty="0" smtClean="0"/>
              <a:t>Menciptakan ukuran dan standar kerja yang dapat dipakai oleh tim untuk mengevaluasi</a:t>
            </a:r>
          </a:p>
          <a:p>
            <a:r>
              <a:rPr lang="id-ID" dirty="0" smtClean="0"/>
              <a:t>Memberikan informasi mengenai perkembangan masalah.</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solidFill>
                  <a:srgbClr val="FF0000"/>
                </a:solidFill>
              </a:rPr>
              <a:t>5. Ruang Lingkup</a:t>
            </a:r>
            <a:endParaRPr lang="id-ID" dirty="0">
              <a:solidFill>
                <a:srgbClr val="FF0000"/>
              </a:solidFill>
            </a:endParaRPr>
          </a:p>
        </p:txBody>
      </p:sp>
      <p:sp>
        <p:nvSpPr>
          <p:cNvPr id="3" name="Content Placeholder 2"/>
          <p:cNvSpPr>
            <a:spLocks noGrp="1"/>
          </p:cNvSpPr>
          <p:nvPr>
            <p:ph idx="1"/>
          </p:nvPr>
        </p:nvSpPr>
        <p:spPr>
          <a:xfrm>
            <a:off x="457200" y="1357298"/>
            <a:ext cx="8229600" cy="4768865"/>
          </a:xfrm>
        </p:spPr>
        <p:txBody>
          <a:bodyPr/>
          <a:lstStyle/>
          <a:p>
            <a:pPr algn="just"/>
            <a:r>
              <a:rPr lang="id-ID" dirty="0" smtClean="0"/>
              <a:t>Memahami dan menangani </a:t>
            </a:r>
            <a:r>
              <a:rPr lang="en-US" dirty="0" err="1" smtClean="0"/>
              <a:t>konflik</a:t>
            </a:r>
            <a:r>
              <a:rPr lang="en-US" dirty="0" smtClean="0"/>
              <a:t> </a:t>
            </a:r>
            <a:r>
              <a:rPr lang="en-US" dirty="0" err="1" smtClean="0"/>
              <a:t>dan</a:t>
            </a:r>
            <a:r>
              <a:rPr lang="en-US" dirty="0" smtClean="0"/>
              <a:t> </a:t>
            </a:r>
            <a:r>
              <a:rPr lang="id-ID" dirty="0" smtClean="0"/>
              <a:t>mencari solusi yang terbaik</a:t>
            </a:r>
            <a:r>
              <a:rPr lang="en-US" dirty="0" smtClean="0"/>
              <a:t> </a:t>
            </a:r>
            <a:r>
              <a:rPr lang="id-ID" dirty="0" smtClean="0"/>
              <a:t>berdasarkan peraturan perundang-undangan yang berlaku.</a:t>
            </a:r>
          </a:p>
          <a:p>
            <a:pPr algn="just"/>
            <a:r>
              <a:rPr lang="id-ID" dirty="0" smtClean="0"/>
              <a:t>Menghargai, memberi pengakuan serta pelayanan atas perbedaan kepentingan berdasarkan peraturan dan perundang-undangan yang berlaku.</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solidFill>
                  <a:srgbClr val="FF0000"/>
                </a:solidFill>
              </a:rPr>
              <a:t>6. Penanggung Jawab</a:t>
            </a:r>
            <a:endParaRPr lang="id-ID"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id-ID" b="1" i="1" dirty="0" smtClean="0"/>
              <a:t>Koordinator Kopertis </a:t>
            </a:r>
            <a:r>
              <a:rPr lang="id-ID" dirty="0" smtClean="0"/>
              <a:t>Wilayah IX Sulawesi : Bertanggung jawab dalam </a:t>
            </a:r>
            <a:r>
              <a:rPr lang="en-US" dirty="0" err="1" smtClean="0"/>
              <a:t>pengambilan</a:t>
            </a:r>
            <a:r>
              <a:rPr lang="en-US" dirty="0" smtClean="0"/>
              <a:t> </a:t>
            </a:r>
            <a:r>
              <a:rPr lang="en-US" dirty="0" err="1" smtClean="0"/>
              <a:t>keputusan</a:t>
            </a:r>
            <a:r>
              <a:rPr lang="en-US" dirty="0" smtClean="0"/>
              <a:t> </a:t>
            </a:r>
            <a:r>
              <a:rPr lang="en-US" dirty="0" err="1" smtClean="0"/>
              <a:t>baik</a:t>
            </a:r>
            <a:r>
              <a:rPr lang="en-US" dirty="0" smtClean="0"/>
              <a:t> </a:t>
            </a:r>
            <a:r>
              <a:rPr lang="en-US" dirty="0" err="1" smtClean="0"/>
              <a:t>kedalam</a:t>
            </a:r>
            <a:r>
              <a:rPr lang="en-US" dirty="0" smtClean="0"/>
              <a:t> </a:t>
            </a:r>
            <a:r>
              <a:rPr lang="en-US" dirty="0" err="1" smtClean="0"/>
              <a:t>maupun</a:t>
            </a:r>
            <a:r>
              <a:rPr lang="id-ID" dirty="0" smtClean="0"/>
              <a:t> keluar </a:t>
            </a:r>
            <a:r>
              <a:rPr lang="en-US" dirty="0" err="1" smtClean="0"/>
              <a:t>dan</a:t>
            </a:r>
            <a:r>
              <a:rPr lang="en-US" dirty="0" smtClean="0"/>
              <a:t> </a:t>
            </a:r>
            <a:r>
              <a:rPr lang="en-US" dirty="0" err="1" smtClean="0"/>
              <a:t>kebijakan</a:t>
            </a:r>
            <a:r>
              <a:rPr lang="en-US" dirty="0" smtClean="0"/>
              <a:t> </a:t>
            </a:r>
            <a:r>
              <a:rPr lang="en-US" dirty="0" err="1" smtClean="0"/>
              <a:t>pimpinan</a:t>
            </a:r>
            <a:r>
              <a:rPr lang="en-US" dirty="0" smtClean="0"/>
              <a:t> </a:t>
            </a:r>
            <a:r>
              <a:rPr lang="en-US" dirty="0" err="1" smtClean="0"/>
              <a:t>dalam</a:t>
            </a:r>
            <a:r>
              <a:rPr lang="en-US" dirty="0" smtClean="0"/>
              <a:t> </a:t>
            </a:r>
            <a:r>
              <a:rPr lang="en-US" dirty="0" err="1" smtClean="0"/>
              <a:t>menentukan</a:t>
            </a:r>
            <a:r>
              <a:rPr lang="en-US" dirty="0" smtClean="0"/>
              <a:t> </a:t>
            </a:r>
            <a:r>
              <a:rPr lang="id-ID" dirty="0" smtClean="0"/>
              <a:t>proses dan pengolahan data konflik.</a:t>
            </a:r>
            <a:endParaRPr lang="en-US" dirty="0" smtClean="0"/>
          </a:p>
          <a:p>
            <a:r>
              <a:rPr lang="en-US" b="1" dirty="0" err="1" smtClean="0"/>
              <a:t>Sekretaris</a:t>
            </a:r>
            <a:r>
              <a:rPr lang="en-US" b="1" dirty="0" smtClean="0"/>
              <a:t> </a:t>
            </a:r>
            <a:r>
              <a:rPr lang="en-US" b="1" dirty="0" err="1" smtClean="0"/>
              <a:t>Pelaksana</a:t>
            </a:r>
            <a:r>
              <a:rPr lang="en-US" b="1" dirty="0" smtClean="0"/>
              <a:t>, </a:t>
            </a:r>
            <a:r>
              <a:rPr lang="en-US" dirty="0" err="1" smtClean="0"/>
              <a:t>membantu</a:t>
            </a:r>
            <a:r>
              <a:rPr lang="en-US" dirty="0" smtClean="0"/>
              <a:t> </a:t>
            </a:r>
            <a:r>
              <a:rPr lang="en-US" dirty="0" err="1" smtClean="0"/>
              <a:t>Koordinator</a:t>
            </a:r>
            <a:r>
              <a:rPr lang="en-US" dirty="0" smtClean="0"/>
              <a:t> </a:t>
            </a:r>
            <a:r>
              <a:rPr lang="en-US" dirty="0" err="1" smtClean="0"/>
              <a:t>dalam</a:t>
            </a:r>
            <a:r>
              <a:rPr lang="en-US" dirty="0" smtClean="0"/>
              <a:t> </a:t>
            </a:r>
            <a:r>
              <a:rPr lang="en-US" dirty="0" err="1" smtClean="0"/>
              <a:t>merumuskan</a:t>
            </a:r>
            <a:r>
              <a:rPr lang="en-US" dirty="0" smtClean="0"/>
              <a:t> </a:t>
            </a:r>
            <a:r>
              <a:rPr lang="en-US" dirty="0" err="1" smtClean="0"/>
              <a:t>kebijakan</a:t>
            </a:r>
            <a:r>
              <a:rPr lang="en-US" dirty="0" smtClean="0"/>
              <a:t> </a:t>
            </a:r>
            <a:r>
              <a:rPr lang="en-US" dirty="0" err="1" smtClean="0"/>
              <a:t>dan</a:t>
            </a:r>
            <a:r>
              <a:rPr lang="en-US" dirty="0" smtClean="0"/>
              <a:t> </a:t>
            </a:r>
            <a:r>
              <a:rPr lang="en-US" dirty="0" err="1" smtClean="0"/>
              <a:t>pengambilan</a:t>
            </a:r>
            <a:r>
              <a:rPr lang="en-US" dirty="0" smtClean="0"/>
              <a:t> </a:t>
            </a:r>
            <a:r>
              <a:rPr lang="en-US" dirty="0" err="1" smtClean="0"/>
              <a:t>keputusan</a:t>
            </a:r>
            <a:r>
              <a:rPr lang="en-US" dirty="0" smtClean="0"/>
              <a:t>.</a:t>
            </a:r>
            <a:endParaRPr lang="id-ID" dirty="0" smtClean="0"/>
          </a:p>
          <a:p>
            <a:r>
              <a:rPr lang="id-ID" b="1" i="1" dirty="0" smtClean="0"/>
              <a:t>Kepala Bidang Kelembagaan</a:t>
            </a:r>
            <a:r>
              <a:rPr lang="en-US" b="1" i="1" dirty="0" smtClean="0"/>
              <a:t> </a:t>
            </a:r>
            <a:r>
              <a:rPr lang="id-ID" b="1" i="1" dirty="0" smtClean="0"/>
              <a:t>dan Sistem Informasi</a:t>
            </a:r>
            <a:r>
              <a:rPr lang="id-ID" dirty="0" smtClean="0"/>
              <a:t>, bertanggung jawab secara </a:t>
            </a:r>
            <a:r>
              <a:rPr lang="en-US" dirty="0" err="1" smtClean="0"/>
              <a:t>operasional</a:t>
            </a:r>
            <a:r>
              <a:rPr lang="en-US" dirty="0" smtClean="0"/>
              <a:t> </a:t>
            </a:r>
            <a:r>
              <a:rPr lang="en-US" dirty="0" err="1" smtClean="0"/>
              <a:t>teknis</a:t>
            </a:r>
            <a:r>
              <a:rPr lang="en-US" dirty="0" smtClean="0"/>
              <a:t> </a:t>
            </a:r>
            <a:r>
              <a:rPr lang="id-ID" dirty="0" smtClean="0"/>
              <a:t>administratif atas </a:t>
            </a:r>
            <a:r>
              <a:rPr lang="en-US" dirty="0" err="1" smtClean="0"/>
              <a:t>petunjuk</a:t>
            </a:r>
            <a:r>
              <a:rPr lang="en-US" dirty="0" smtClean="0"/>
              <a:t> </a:t>
            </a:r>
            <a:r>
              <a:rPr lang="en-US" dirty="0" err="1" smtClean="0"/>
              <a:t>dan</a:t>
            </a:r>
            <a:r>
              <a:rPr lang="en-US" dirty="0" smtClean="0"/>
              <a:t> </a:t>
            </a:r>
            <a:r>
              <a:rPr lang="en-US" dirty="0" err="1" smtClean="0"/>
              <a:t>penugasan</a:t>
            </a:r>
            <a:r>
              <a:rPr lang="en-US" dirty="0" smtClean="0"/>
              <a:t> </a:t>
            </a:r>
            <a:r>
              <a:rPr lang="en-US" dirty="0" err="1" smtClean="0"/>
              <a:t>dari</a:t>
            </a:r>
            <a:r>
              <a:rPr lang="en-US" dirty="0" smtClean="0"/>
              <a:t> </a:t>
            </a:r>
            <a:r>
              <a:rPr lang="en-US" dirty="0" err="1" smtClean="0"/>
              <a:t>Koordinator</a:t>
            </a:r>
            <a:r>
              <a:rPr lang="en-US" dirty="0" smtClean="0"/>
              <a:t> </a:t>
            </a:r>
            <a:r>
              <a:rPr lang="en-US" dirty="0" err="1" smtClean="0"/>
              <a:t>melalui</a:t>
            </a:r>
            <a:r>
              <a:rPr lang="en-US" dirty="0" smtClean="0"/>
              <a:t> </a:t>
            </a:r>
            <a:r>
              <a:rPr lang="en-US" dirty="0" err="1" smtClean="0"/>
              <a:t>Sekretaris</a:t>
            </a:r>
            <a:r>
              <a:rPr lang="en-US" dirty="0" smtClean="0"/>
              <a:t> </a:t>
            </a:r>
            <a:r>
              <a:rPr lang="en-US" dirty="0" err="1" smtClean="0"/>
              <a:t>Pelaksana</a:t>
            </a:r>
            <a:r>
              <a:rPr lang="en-US" dirty="0" smtClean="0"/>
              <a:t>.</a:t>
            </a:r>
            <a:endParaRPr lang="id-ID" dirty="0" smtClean="0"/>
          </a:p>
          <a:p>
            <a:r>
              <a:rPr lang="id-ID" b="1" i="1" dirty="0" smtClean="0"/>
              <a:t>Tim Advokasi </a:t>
            </a:r>
            <a:r>
              <a:rPr lang="id-ID" b="1" i="1" dirty="0" smtClean="0"/>
              <a:t>atau Tim yang dibentuk untuk penyelesaian konflik </a:t>
            </a:r>
            <a:r>
              <a:rPr lang="id-ID" dirty="0" smtClean="0"/>
              <a:t>bertanggung </a:t>
            </a:r>
            <a:r>
              <a:rPr lang="id-ID" dirty="0" smtClean="0"/>
              <a:t>jawab secara teknis</a:t>
            </a:r>
            <a:r>
              <a:rPr lang="en-US" dirty="0" smtClean="0"/>
              <a:t> </a:t>
            </a:r>
            <a:r>
              <a:rPr lang="en-US" dirty="0" err="1" smtClean="0"/>
              <a:t>yuridis</a:t>
            </a:r>
            <a:r>
              <a:rPr lang="id-ID" dirty="0" smtClean="0"/>
              <a:t> dalam melaksanakan </a:t>
            </a:r>
            <a:r>
              <a:rPr lang="en-US" dirty="0" err="1" smtClean="0"/>
              <a:t>penugasan</a:t>
            </a:r>
            <a:r>
              <a:rPr lang="en-US" dirty="0" smtClean="0"/>
              <a:t> </a:t>
            </a:r>
            <a:r>
              <a:rPr lang="en-US" dirty="0" err="1" smtClean="0"/>
              <a:t>dari</a:t>
            </a:r>
            <a:r>
              <a:rPr lang="en-US" dirty="0" smtClean="0"/>
              <a:t> </a:t>
            </a:r>
            <a:r>
              <a:rPr lang="en-US" dirty="0" err="1" smtClean="0"/>
              <a:t>Koordinator</a:t>
            </a:r>
            <a:r>
              <a:rPr lang="en-US" dirty="0" smtClean="0"/>
              <a:t> </a:t>
            </a:r>
            <a:r>
              <a:rPr lang="en-US" dirty="0" err="1" smtClean="0"/>
              <a:t>maupun</a:t>
            </a:r>
            <a:r>
              <a:rPr lang="en-US" dirty="0" smtClean="0"/>
              <a:t> </a:t>
            </a:r>
            <a:r>
              <a:rPr lang="en-US" dirty="0" err="1" smtClean="0"/>
              <a:t>Sekretaris</a:t>
            </a:r>
            <a:r>
              <a:rPr lang="en-US" dirty="0" smtClean="0"/>
              <a:t> </a:t>
            </a:r>
            <a:r>
              <a:rPr lang="en-US" dirty="0" err="1" smtClean="0"/>
              <a:t>Pelaksana</a:t>
            </a:r>
            <a:r>
              <a:rPr lang="id-ID" dirty="0" smtClean="0"/>
              <a:t>.</a:t>
            </a:r>
          </a:p>
          <a:p>
            <a:pPr>
              <a:buNone/>
            </a:pP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sz="2800" dirty="0" smtClean="0">
                <a:solidFill>
                  <a:srgbClr val="FF0000"/>
                </a:solidFill>
              </a:rPr>
              <a:t>7. Tim </a:t>
            </a:r>
            <a:r>
              <a:rPr lang="id-ID" sz="2800" dirty="0" smtClean="0">
                <a:solidFill>
                  <a:srgbClr val="FF0000"/>
                </a:solidFill>
              </a:rPr>
              <a:t>Advokasi atau Tim yang dibentuk</a:t>
            </a:r>
            <a:br>
              <a:rPr lang="id-ID" sz="2800" dirty="0" smtClean="0">
                <a:solidFill>
                  <a:srgbClr val="FF0000"/>
                </a:solidFill>
              </a:rPr>
            </a:br>
            <a:r>
              <a:rPr lang="id-ID" sz="2800" dirty="0" smtClean="0">
                <a:solidFill>
                  <a:srgbClr val="FF0000"/>
                </a:solidFill>
              </a:rPr>
              <a:t> </a:t>
            </a:r>
            <a:r>
              <a:rPr lang="id-ID" sz="2800" dirty="0" smtClean="0">
                <a:solidFill>
                  <a:srgbClr val="FF0000"/>
                </a:solidFill>
              </a:rPr>
              <a:t>  </a:t>
            </a:r>
            <a:r>
              <a:rPr lang="id-ID" sz="2800" dirty="0" smtClean="0">
                <a:solidFill>
                  <a:srgbClr val="FF0000"/>
                </a:solidFill>
              </a:rPr>
              <a:t> untuk Penyelesaian Konflik</a:t>
            </a:r>
            <a:endParaRPr lang="id-ID" sz="2800"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lgn="just"/>
            <a:r>
              <a:rPr lang="id-ID" dirty="0" smtClean="0"/>
              <a:t>Tim Advokasi </a:t>
            </a:r>
            <a:r>
              <a:rPr lang="id-ID" dirty="0" smtClean="0"/>
              <a:t>atau Tim yang Dibentuk</a:t>
            </a:r>
            <a:r>
              <a:rPr lang="id-ID" dirty="0" smtClean="0"/>
              <a:t> </a:t>
            </a:r>
            <a:r>
              <a:rPr lang="id-ID" dirty="0" smtClean="0"/>
              <a:t>berdasarkan </a:t>
            </a:r>
            <a:r>
              <a:rPr lang="id-ID" dirty="0" smtClean="0"/>
              <a:t> Surat </a:t>
            </a:r>
            <a:r>
              <a:rPr lang="id-ID" dirty="0" smtClean="0"/>
              <a:t>Keputusan Koordinator </a:t>
            </a:r>
            <a:r>
              <a:rPr lang="id-ID" dirty="0" smtClean="0"/>
              <a:t>Kopertis </a:t>
            </a:r>
            <a:r>
              <a:rPr lang="id-ID" dirty="0" smtClean="0"/>
              <a:t>dalam setiap tahun anggaran</a:t>
            </a:r>
            <a:r>
              <a:rPr lang="en-US" dirty="0" smtClean="0"/>
              <a:t>.</a:t>
            </a:r>
          </a:p>
          <a:p>
            <a:pPr algn="just"/>
            <a:r>
              <a:rPr lang="en-US" dirty="0" smtClean="0"/>
              <a:t>B</a:t>
            </a:r>
            <a:r>
              <a:rPr lang="id-ID" dirty="0" smtClean="0"/>
              <a:t>iaya oper</a:t>
            </a:r>
            <a:r>
              <a:rPr lang="en-US" dirty="0" smtClean="0"/>
              <a:t>a</a:t>
            </a:r>
            <a:r>
              <a:rPr lang="id-ID" dirty="0" smtClean="0"/>
              <a:t>sional</a:t>
            </a:r>
            <a:r>
              <a:rPr lang="en-US" dirty="0" smtClean="0"/>
              <a:t> Tim </a:t>
            </a:r>
            <a:r>
              <a:rPr lang="en-US" dirty="0" err="1" smtClean="0"/>
              <a:t>Advokasi</a:t>
            </a:r>
            <a:r>
              <a:rPr lang="id-ID" dirty="0" smtClean="0"/>
              <a:t> atau Tim yang Dibentuk</a:t>
            </a:r>
            <a:r>
              <a:rPr lang="en-US" dirty="0" smtClean="0"/>
              <a:t> </a:t>
            </a:r>
            <a:r>
              <a:rPr lang="en-US" dirty="0" smtClean="0"/>
              <a:t>(</a:t>
            </a:r>
            <a:r>
              <a:rPr lang="en-US" dirty="0" err="1" smtClean="0"/>
              <a:t>Litigasi</a:t>
            </a:r>
            <a:r>
              <a:rPr lang="en-US" dirty="0" smtClean="0"/>
              <a:t> </a:t>
            </a:r>
            <a:r>
              <a:rPr lang="en-US" dirty="0" err="1" smtClean="0"/>
              <a:t>dan</a:t>
            </a:r>
            <a:r>
              <a:rPr lang="en-US" dirty="0" smtClean="0"/>
              <a:t> Non </a:t>
            </a:r>
            <a:r>
              <a:rPr lang="en-US" dirty="0" err="1" smtClean="0"/>
              <a:t>Litigasi</a:t>
            </a:r>
            <a:r>
              <a:rPr lang="en-US" dirty="0" smtClean="0"/>
              <a:t>)</a:t>
            </a:r>
            <a:r>
              <a:rPr lang="id-ID" dirty="0" smtClean="0"/>
              <a:t> dibebankan pada DIPA</a:t>
            </a:r>
            <a:r>
              <a:rPr lang="en-US" dirty="0" smtClean="0"/>
              <a:t> </a:t>
            </a:r>
            <a:r>
              <a:rPr lang="en-US" dirty="0" err="1" smtClean="0"/>
              <a:t>Kopertis</a:t>
            </a:r>
            <a:r>
              <a:rPr lang="id-ID" dirty="0" smtClean="0"/>
              <a:t>.</a:t>
            </a:r>
            <a:endParaRPr lang="en-US" dirty="0" smtClean="0"/>
          </a:p>
          <a:p>
            <a:pPr algn="just"/>
            <a:r>
              <a:rPr lang="id-ID" dirty="0" smtClean="0"/>
              <a:t>Keanggotaan Tim </a:t>
            </a:r>
            <a:r>
              <a:rPr lang="id-ID" dirty="0" smtClean="0"/>
              <a:t>Advokasi atau Tim yang Dibentuk untuk Penyelesaian Konflik </a:t>
            </a:r>
            <a:r>
              <a:rPr lang="id-ID" dirty="0" smtClean="0"/>
              <a:t>: </a:t>
            </a:r>
            <a:endParaRPr lang="en-US" dirty="0" smtClean="0"/>
          </a:p>
          <a:p>
            <a:pPr algn="just">
              <a:buNone/>
            </a:pPr>
            <a:r>
              <a:rPr lang="en-US" dirty="0" smtClean="0"/>
              <a:t>    </a:t>
            </a:r>
            <a:r>
              <a:rPr lang="id-ID" dirty="0" smtClean="0"/>
              <a:t> </a:t>
            </a:r>
            <a:r>
              <a:rPr lang="en-US" dirty="0" smtClean="0"/>
              <a:t> </a:t>
            </a:r>
            <a:r>
              <a:rPr lang="id-ID" dirty="0" smtClean="0"/>
              <a:t>Penanggung jawab : Koordinator </a:t>
            </a:r>
            <a:r>
              <a:rPr lang="id-ID" dirty="0" smtClean="0"/>
              <a:t>Kopertis</a:t>
            </a:r>
            <a:r>
              <a:rPr lang="en-US" dirty="0" smtClean="0"/>
              <a:t>.</a:t>
            </a:r>
            <a:r>
              <a:rPr lang="id-ID" dirty="0" smtClean="0"/>
              <a:t> </a:t>
            </a:r>
          </a:p>
          <a:p>
            <a:pPr algn="just">
              <a:buNone/>
            </a:pPr>
            <a:r>
              <a:rPr lang="id-ID" dirty="0" smtClean="0"/>
              <a:t> </a:t>
            </a:r>
            <a:r>
              <a:rPr lang="id-ID" dirty="0" smtClean="0"/>
              <a:t>     </a:t>
            </a:r>
            <a:r>
              <a:rPr lang="id-ID" dirty="0" smtClean="0"/>
              <a:t>Pembina </a:t>
            </a:r>
            <a:r>
              <a:rPr lang="en-US" dirty="0" smtClean="0"/>
              <a:t>     </a:t>
            </a:r>
            <a:r>
              <a:rPr lang="id-ID" dirty="0" smtClean="0"/>
              <a:t>: Sekretaris Pelaksana</a:t>
            </a:r>
            <a:r>
              <a:rPr lang="en-US" dirty="0" smtClean="0"/>
              <a:t>.</a:t>
            </a:r>
            <a:r>
              <a:rPr lang="id-ID" dirty="0" smtClean="0"/>
              <a:t> </a:t>
            </a:r>
            <a:endParaRPr lang="en-US" dirty="0" smtClean="0"/>
          </a:p>
          <a:p>
            <a:pPr algn="just">
              <a:buNone/>
            </a:pPr>
            <a:r>
              <a:rPr lang="en-US" dirty="0" smtClean="0"/>
              <a:t>     </a:t>
            </a:r>
            <a:r>
              <a:rPr lang="id-ID" dirty="0" smtClean="0"/>
              <a:t> Ketua </a:t>
            </a:r>
            <a:r>
              <a:rPr lang="en-US" dirty="0" smtClean="0"/>
              <a:t>          </a:t>
            </a:r>
            <a:r>
              <a:rPr lang="id-ID" dirty="0" smtClean="0"/>
              <a:t>: Dosen DPK (guru besar </a:t>
            </a:r>
            <a:r>
              <a:rPr lang="id-ID" dirty="0" smtClean="0"/>
              <a:t>hukum atau Dosen berlatar</a:t>
            </a:r>
          </a:p>
          <a:p>
            <a:pPr algn="just">
              <a:buNone/>
            </a:pPr>
            <a:r>
              <a:rPr lang="id-ID" dirty="0" smtClean="0"/>
              <a:t> </a:t>
            </a:r>
            <a:r>
              <a:rPr lang="id-ID" dirty="0" smtClean="0"/>
              <a:t>                            </a:t>
            </a:r>
            <a:r>
              <a:rPr lang="id-ID" dirty="0" smtClean="0"/>
              <a:t> belakang Ilmu Hukum)</a:t>
            </a:r>
            <a:r>
              <a:rPr lang="en-US" dirty="0" smtClean="0"/>
              <a:t>.</a:t>
            </a:r>
            <a:r>
              <a:rPr lang="id-ID" dirty="0" smtClean="0"/>
              <a:t> </a:t>
            </a:r>
            <a:endParaRPr lang="en-US" dirty="0" smtClean="0"/>
          </a:p>
          <a:p>
            <a:pPr algn="just">
              <a:buNone/>
            </a:pPr>
            <a:r>
              <a:rPr lang="en-US" dirty="0" smtClean="0"/>
              <a:t>    </a:t>
            </a:r>
            <a:r>
              <a:rPr lang="id-ID" dirty="0" smtClean="0"/>
              <a:t> </a:t>
            </a:r>
            <a:r>
              <a:rPr lang="en-US" dirty="0" smtClean="0"/>
              <a:t> </a:t>
            </a:r>
            <a:r>
              <a:rPr lang="id-ID" dirty="0" smtClean="0"/>
              <a:t>Sekretaris </a:t>
            </a:r>
            <a:r>
              <a:rPr lang="en-US" dirty="0" smtClean="0"/>
              <a:t>   </a:t>
            </a:r>
            <a:r>
              <a:rPr lang="id-ID" dirty="0" smtClean="0"/>
              <a:t>:</a:t>
            </a:r>
            <a:r>
              <a:rPr lang="en-US" dirty="0" smtClean="0"/>
              <a:t> </a:t>
            </a:r>
            <a:r>
              <a:rPr lang="id-ID" dirty="0" smtClean="0"/>
              <a:t>Kabid Kelembagaan, dan </a:t>
            </a:r>
            <a:r>
              <a:rPr lang="en-US" dirty="0" err="1" smtClean="0"/>
              <a:t>Sistem</a:t>
            </a:r>
            <a:r>
              <a:rPr lang="en-US" dirty="0" smtClean="0"/>
              <a:t>  </a:t>
            </a:r>
          </a:p>
          <a:p>
            <a:pPr algn="just">
              <a:buNone/>
            </a:pPr>
            <a:r>
              <a:rPr lang="en-US" dirty="0" smtClean="0"/>
              <a:t>                             </a:t>
            </a:r>
            <a:r>
              <a:rPr lang="id-ID" dirty="0" smtClean="0"/>
              <a:t> </a:t>
            </a:r>
            <a:r>
              <a:rPr lang="en-US" dirty="0" err="1" smtClean="0"/>
              <a:t>Informasi</a:t>
            </a:r>
            <a:endParaRPr lang="en-US" dirty="0" smtClean="0"/>
          </a:p>
          <a:p>
            <a:pPr algn="just">
              <a:buNone/>
            </a:pPr>
            <a:r>
              <a:rPr lang="en-US" dirty="0" smtClean="0"/>
              <a:t>     A</a:t>
            </a:r>
            <a:r>
              <a:rPr lang="id-ID" dirty="0" smtClean="0"/>
              <a:t>nggota </a:t>
            </a:r>
            <a:r>
              <a:rPr lang="en-US" dirty="0" smtClean="0"/>
              <a:t>     </a:t>
            </a:r>
            <a:r>
              <a:rPr lang="id-ID" dirty="0" smtClean="0"/>
              <a:t> :</a:t>
            </a:r>
            <a:r>
              <a:rPr lang="en-US" dirty="0" smtClean="0"/>
              <a:t> </a:t>
            </a:r>
            <a:r>
              <a:rPr lang="en-US" dirty="0" err="1" smtClean="0"/>
              <a:t>terdiri</a:t>
            </a:r>
            <a:r>
              <a:rPr lang="en-US" dirty="0" smtClean="0"/>
              <a:t> </a:t>
            </a:r>
            <a:r>
              <a:rPr lang="en-US" dirty="0" err="1" smtClean="0"/>
              <a:t>atas</a:t>
            </a:r>
            <a:r>
              <a:rPr lang="en-US" dirty="0" smtClean="0"/>
              <a:t> </a:t>
            </a:r>
            <a:r>
              <a:rPr lang="en-US" dirty="0" err="1" smtClean="0"/>
              <a:t>Pejabat</a:t>
            </a:r>
            <a:r>
              <a:rPr lang="en-US" dirty="0" smtClean="0"/>
              <a:t> /  </a:t>
            </a:r>
            <a:r>
              <a:rPr lang="en-US" dirty="0" err="1" smtClean="0"/>
              <a:t>staf</a:t>
            </a:r>
            <a:r>
              <a:rPr lang="en-US" dirty="0" smtClean="0"/>
              <a:t> </a:t>
            </a:r>
            <a:r>
              <a:rPr lang="en-US" dirty="0" err="1" smtClean="0"/>
              <a:t>dan</a:t>
            </a:r>
            <a:r>
              <a:rPr lang="en-US" dirty="0" smtClean="0"/>
              <a:t> </a:t>
            </a:r>
            <a:r>
              <a:rPr lang="id-ID" dirty="0" smtClean="0"/>
              <a:t>dosen DPK </a:t>
            </a:r>
            <a:r>
              <a:rPr lang="en-US" dirty="0" smtClean="0"/>
              <a:t>      </a:t>
            </a:r>
          </a:p>
          <a:p>
            <a:pPr algn="just">
              <a:buNone/>
            </a:pPr>
            <a:r>
              <a:rPr lang="en-US" dirty="0" smtClean="0"/>
              <a:t>                            </a:t>
            </a:r>
            <a:r>
              <a:rPr lang="id-ID" dirty="0" smtClean="0"/>
              <a:t> bidang </a:t>
            </a:r>
            <a:r>
              <a:rPr lang="id-ID" dirty="0" smtClean="0"/>
              <a:t>hukum</a:t>
            </a:r>
          </a:p>
          <a:p>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43602"/>
          </a:xfrm>
        </p:spPr>
        <p:txBody>
          <a:bodyPr>
            <a:normAutofit fontScale="85000" lnSpcReduction="10000"/>
          </a:bodyPr>
          <a:lstStyle/>
          <a:p>
            <a:r>
              <a:rPr lang="id-ID" dirty="0" smtClean="0"/>
              <a:t>Tugas Tim Advokasi </a:t>
            </a:r>
            <a:r>
              <a:rPr lang="id-ID" dirty="0" smtClean="0"/>
              <a:t> atau Tim lain yang dibentuk:</a:t>
            </a:r>
            <a:endParaRPr lang="id-ID" dirty="0" smtClean="0"/>
          </a:p>
          <a:p>
            <a:pPr lvl="1"/>
            <a:r>
              <a:rPr lang="id-ID" dirty="0" smtClean="0"/>
              <a:t>Memberikan pertimbangan hukum kepada Koordinator</a:t>
            </a:r>
          </a:p>
          <a:p>
            <a:pPr lvl="1"/>
            <a:r>
              <a:rPr lang="id-ID" dirty="0" smtClean="0"/>
              <a:t>Menangani perkara-perkara yang berkaitan dengan hukum dan mengupayakan penyelesaiannya</a:t>
            </a:r>
          </a:p>
          <a:p>
            <a:pPr lvl="1"/>
            <a:r>
              <a:rPr lang="id-ID" dirty="0" smtClean="0"/>
              <a:t>Tugas tambahan</a:t>
            </a:r>
            <a:r>
              <a:rPr lang="en-US" dirty="0" smtClean="0"/>
              <a:t> </a:t>
            </a:r>
            <a:r>
              <a:rPr lang="en-US" dirty="0" err="1" smtClean="0"/>
              <a:t>lainnya</a:t>
            </a:r>
            <a:r>
              <a:rPr lang="id-ID" dirty="0" smtClean="0"/>
              <a:t> dari Koordinator</a:t>
            </a:r>
            <a:r>
              <a:rPr lang="en-US" dirty="0" smtClean="0"/>
              <a:t> </a:t>
            </a:r>
            <a:r>
              <a:rPr lang="en-US" dirty="0" err="1" smtClean="0"/>
              <a:t>dalam</a:t>
            </a:r>
            <a:r>
              <a:rPr lang="en-US" dirty="0" smtClean="0"/>
              <a:t> </a:t>
            </a:r>
            <a:r>
              <a:rPr lang="en-US" dirty="0" err="1" smtClean="0"/>
              <a:t>menangani</a:t>
            </a:r>
            <a:r>
              <a:rPr lang="en-US" dirty="0" smtClean="0"/>
              <a:t> </a:t>
            </a:r>
            <a:r>
              <a:rPr lang="en-US" dirty="0" err="1" smtClean="0"/>
              <a:t>perkara</a:t>
            </a:r>
            <a:r>
              <a:rPr lang="en-US" dirty="0" smtClean="0"/>
              <a:t> </a:t>
            </a:r>
            <a:r>
              <a:rPr lang="en-US" dirty="0" err="1" smtClean="0"/>
              <a:t>litigasi</a:t>
            </a:r>
            <a:r>
              <a:rPr lang="en-US" dirty="0" smtClean="0"/>
              <a:t> </a:t>
            </a:r>
            <a:r>
              <a:rPr lang="en-US" dirty="0" err="1" smtClean="0"/>
              <a:t>maupun</a:t>
            </a:r>
            <a:r>
              <a:rPr lang="en-US" dirty="0" smtClean="0"/>
              <a:t> Non </a:t>
            </a:r>
            <a:r>
              <a:rPr lang="en-US" dirty="0" err="1" smtClean="0"/>
              <a:t>litigasi</a:t>
            </a:r>
            <a:endParaRPr lang="id-ID" dirty="0" smtClean="0"/>
          </a:p>
          <a:p>
            <a:pPr lvl="1"/>
            <a:r>
              <a:rPr lang="id-ID" dirty="0" smtClean="0"/>
              <a:t>Membuat laporan pelaksanaan tugas kepada Koordinator</a:t>
            </a:r>
            <a:r>
              <a:rPr lang="en-US" dirty="0" smtClean="0"/>
              <a:t> </a:t>
            </a:r>
            <a:r>
              <a:rPr lang="en-US" dirty="0" err="1" smtClean="0"/>
              <a:t>secara</a:t>
            </a:r>
            <a:r>
              <a:rPr lang="en-US" dirty="0" smtClean="0"/>
              <a:t> </a:t>
            </a:r>
            <a:r>
              <a:rPr lang="en-US" dirty="0" err="1" smtClean="0"/>
              <a:t>periodik</a:t>
            </a:r>
            <a:r>
              <a:rPr lang="en-US" dirty="0" smtClean="0"/>
              <a:t> </a:t>
            </a:r>
            <a:r>
              <a:rPr lang="en-US" dirty="0" err="1" smtClean="0"/>
              <a:t>dalam</a:t>
            </a:r>
            <a:r>
              <a:rPr lang="en-US" dirty="0" smtClean="0"/>
              <a:t> </a:t>
            </a:r>
            <a:r>
              <a:rPr lang="en-US" dirty="0" err="1" smtClean="0"/>
              <a:t>tiap-tiap</a:t>
            </a:r>
            <a:r>
              <a:rPr lang="en-US" dirty="0" smtClean="0"/>
              <a:t> </a:t>
            </a:r>
            <a:r>
              <a:rPr lang="en-US" dirty="0" err="1" smtClean="0"/>
              <a:t>bulan</a:t>
            </a:r>
            <a:r>
              <a:rPr lang="en-US" dirty="0" smtClean="0"/>
              <a:t> </a:t>
            </a:r>
            <a:r>
              <a:rPr lang="en-US" dirty="0" err="1" smtClean="0"/>
              <a:t>berjalan</a:t>
            </a:r>
            <a:r>
              <a:rPr lang="en-US" dirty="0" smtClean="0"/>
              <a:t> </a:t>
            </a:r>
            <a:r>
              <a:rPr lang="en-US" dirty="0" err="1" smtClean="0"/>
              <a:t>dan</a:t>
            </a:r>
            <a:r>
              <a:rPr lang="en-US" dirty="0" smtClean="0"/>
              <a:t> </a:t>
            </a:r>
            <a:r>
              <a:rPr lang="en-US" dirty="0" err="1" smtClean="0"/>
              <a:t>laporan</a:t>
            </a:r>
            <a:r>
              <a:rPr lang="en-US" dirty="0" smtClean="0"/>
              <a:t> </a:t>
            </a:r>
            <a:r>
              <a:rPr lang="en-US" dirty="0" err="1" smtClean="0"/>
              <a:t>komprehensif</a:t>
            </a:r>
            <a:r>
              <a:rPr lang="en-US" dirty="0" smtClean="0"/>
              <a:t> </a:t>
            </a:r>
            <a:r>
              <a:rPr lang="en-US" dirty="0" err="1" smtClean="0"/>
              <a:t>pada</a:t>
            </a:r>
            <a:r>
              <a:rPr lang="en-US" dirty="0" smtClean="0"/>
              <a:t> </a:t>
            </a:r>
            <a:r>
              <a:rPr lang="en-US" dirty="0" err="1" smtClean="0"/>
              <a:t>akhir</a:t>
            </a:r>
            <a:r>
              <a:rPr lang="en-US" dirty="0" smtClean="0"/>
              <a:t> </a:t>
            </a:r>
            <a:r>
              <a:rPr lang="en-US" dirty="0" err="1" smtClean="0"/>
              <a:t>tahun</a:t>
            </a:r>
            <a:r>
              <a:rPr lang="en-US" dirty="0" smtClean="0"/>
              <a:t> </a:t>
            </a:r>
            <a:r>
              <a:rPr lang="en-US" dirty="0" err="1" smtClean="0"/>
              <a:t>anggaran</a:t>
            </a:r>
            <a:endParaRPr lang="en-US" dirty="0" smtClean="0"/>
          </a:p>
          <a:p>
            <a:r>
              <a:rPr lang="id-ID" dirty="0" smtClean="0"/>
              <a:t>Penanganan konflik oleh Tim </a:t>
            </a:r>
            <a:r>
              <a:rPr lang="id-ID" dirty="0" smtClean="0"/>
              <a:t>:</a:t>
            </a:r>
            <a:endParaRPr lang="id-ID" dirty="0" smtClean="0"/>
          </a:p>
          <a:p>
            <a:pPr lvl="1"/>
            <a:r>
              <a:rPr lang="id-ID" dirty="0" smtClean="0"/>
              <a:t>Penugasan </a:t>
            </a:r>
            <a:r>
              <a:rPr lang="en-US" dirty="0" err="1" smtClean="0"/>
              <a:t>Koordinator</a:t>
            </a:r>
            <a:r>
              <a:rPr lang="en-US" dirty="0" smtClean="0"/>
              <a:t>/</a:t>
            </a:r>
            <a:r>
              <a:rPr lang="en-US" dirty="0" err="1" smtClean="0"/>
              <a:t>Sekretaris</a:t>
            </a:r>
            <a:r>
              <a:rPr lang="en-US" dirty="0" smtClean="0"/>
              <a:t> </a:t>
            </a:r>
            <a:r>
              <a:rPr lang="en-US" dirty="0" err="1" smtClean="0"/>
              <a:t>Pelaksana</a:t>
            </a:r>
            <a:endParaRPr lang="en-US" dirty="0" smtClean="0"/>
          </a:p>
          <a:p>
            <a:pPr lvl="1"/>
            <a:r>
              <a:rPr lang="en-US" dirty="0" err="1" smtClean="0"/>
              <a:t>Penugasan</a:t>
            </a:r>
            <a:r>
              <a:rPr lang="en-US" dirty="0" smtClean="0"/>
              <a:t> </a:t>
            </a:r>
            <a:r>
              <a:rPr lang="en-US" dirty="0" err="1" smtClean="0"/>
              <a:t>bisa</a:t>
            </a:r>
            <a:r>
              <a:rPr lang="id-ID" dirty="0" smtClean="0"/>
              <a:t> secara tim atau perorangan</a:t>
            </a:r>
            <a:r>
              <a:rPr lang="en-US" dirty="0" smtClean="0"/>
              <a:t> </a:t>
            </a:r>
          </a:p>
          <a:p>
            <a:pPr lvl="1"/>
            <a:r>
              <a:rPr lang="en-US" dirty="0" smtClean="0"/>
              <a:t> </a:t>
            </a:r>
            <a:r>
              <a:rPr lang="en-US" dirty="0" err="1" smtClean="0"/>
              <a:t>Rapat-Rapat</a:t>
            </a:r>
            <a:r>
              <a:rPr lang="en-US" dirty="0" smtClean="0"/>
              <a:t> </a:t>
            </a:r>
            <a:r>
              <a:rPr lang="en-US" dirty="0" err="1" smtClean="0"/>
              <a:t>Koordinasi</a:t>
            </a:r>
            <a:r>
              <a:rPr lang="en-US" dirty="0" smtClean="0"/>
              <a:t>  </a:t>
            </a:r>
            <a:r>
              <a:rPr lang="en-US" dirty="0" err="1" smtClean="0"/>
              <a:t>dengan</a:t>
            </a:r>
            <a:r>
              <a:rPr lang="en-US" dirty="0" smtClean="0"/>
              <a:t> </a:t>
            </a:r>
            <a:r>
              <a:rPr lang="en-US" dirty="0" err="1" smtClean="0"/>
              <a:t>pimpinan</a:t>
            </a:r>
            <a:r>
              <a:rPr lang="en-US" dirty="0" smtClean="0"/>
              <a:t>, Internal Tim </a:t>
            </a:r>
            <a:r>
              <a:rPr lang="en-US" dirty="0" err="1" smtClean="0"/>
              <a:t>Advokasi</a:t>
            </a:r>
            <a:r>
              <a:rPr lang="en-US" dirty="0" smtClean="0"/>
              <a:t>, </a:t>
            </a:r>
            <a:r>
              <a:rPr lang="en-US" dirty="0" err="1" smtClean="0"/>
              <a:t>pihak</a:t>
            </a:r>
            <a:r>
              <a:rPr lang="en-US" dirty="0" smtClean="0"/>
              <a:t> </a:t>
            </a:r>
            <a:r>
              <a:rPr lang="en-US" dirty="0" err="1" smtClean="0"/>
              <a:t>berkonflik</a:t>
            </a:r>
            <a:r>
              <a:rPr lang="en-US" dirty="0" smtClean="0"/>
              <a:t> </a:t>
            </a:r>
            <a:r>
              <a:rPr lang="en-US" dirty="0" err="1" smtClean="0"/>
              <a:t>dan</a:t>
            </a:r>
            <a:r>
              <a:rPr lang="en-US" dirty="0" smtClean="0"/>
              <a:t> </a:t>
            </a:r>
            <a:r>
              <a:rPr lang="en-US" dirty="0" err="1" smtClean="0"/>
              <a:t>dengan</a:t>
            </a:r>
            <a:r>
              <a:rPr lang="en-US" dirty="0" smtClean="0"/>
              <a:t> </a:t>
            </a:r>
            <a:r>
              <a:rPr lang="en-US" dirty="0" err="1" smtClean="0"/>
              <a:t>Pihak</a:t>
            </a:r>
            <a:r>
              <a:rPr lang="en-US" dirty="0" smtClean="0"/>
              <a:t> </a:t>
            </a:r>
            <a:r>
              <a:rPr lang="en-US" dirty="0" err="1" smtClean="0"/>
              <a:t>terkait</a:t>
            </a:r>
            <a:r>
              <a:rPr lang="en-US" dirty="0" smtClean="0"/>
              <a:t> </a:t>
            </a:r>
            <a:r>
              <a:rPr lang="en-US" dirty="0" err="1" smtClean="0"/>
              <a:t>lainnya</a:t>
            </a:r>
            <a:r>
              <a:rPr lang="en-US" dirty="0" smtClean="0"/>
              <a:t>  </a:t>
            </a:r>
          </a:p>
          <a:p>
            <a:pPr lvl="1"/>
            <a:r>
              <a:rPr lang="en-US" dirty="0" err="1" smtClean="0"/>
              <a:t>Penentuan</a:t>
            </a:r>
            <a:r>
              <a:rPr lang="en-US" dirty="0" smtClean="0"/>
              <a:t> </a:t>
            </a:r>
            <a:r>
              <a:rPr lang="en-US" dirty="0" err="1" smtClean="0"/>
              <a:t>Metode</a:t>
            </a:r>
            <a:r>
              <a:rPr lang="en-US" dirty="0" smtClean="0"/>
              <a:t> </a:t>
            </a:r>
            <a:r>
              <a:rPr lang="en-US" dirty="0" err="1" smtClean="0"/>
              <a:t>penanganan</a:t>
            </a:r>
            <a:endParaRPr lang="en-US" dirty="0" smtClean="0"/>
          </a:p>
          <a:p>
            <a:pPr lvl="1"/>
            <a:r>
              <a:rPr lang="en-US" dirty="0" err="1" smtClean="0"/>
              <a:t>Verifikasi</a:t>
            </a:r>
            <a:r>
              <a:rPr lang="en-US" dirty="0" smtClean="0"/>
              <a:t> </a:t>
            </a:r>
            <a:r>
              <a:rPr lang="en-US" dirty="0" err="1" smtClean="0"/>
              <a:t>lapangan</a:t>
            </a:r>
            <a:endParaRPr lang="id-ID" dirty="0" smtClean="0"/>
          </a:p>
          <a:p>
            <a:pPr lvl="1"/>
            <a:r>
              <a:rPr lang="id-ID" dirty="0" smtClean="0"/>
              <a:t>Pelaporan dan Rekomendasi</a:t>
            </a:r>
            <a:endParaRPr lang="en-US" dirty="0" smtClean="0"/>
          </a:p>
          <a:p>
            <a:pPr lvl="1">
              <a:buNone/>
            </a:pPr>
            <a:endParaRPr lang="id-ID"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751</TotalTime>
  <Words>949</Words>
  <Application>Microsoft Office PowerPoint</Application>
  <PresentationFormat>On-screen Show (4:3)</PresentationFormat>
  <Paragraphs>119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STANDAR OPERASIONAL PROSEDUR  (SOP)</vt:lpstr>
      <vt:lpstr>1. Pendahuluan</vt:lpstr>
      <vt:lpstr>2. Pengertian</vt:lpstr>
      <vt:lpstr>3. Maksud dan Tujuan</vt:lpstr>
      <vt:lpstr>4. Manfaat SOP</vt:lpstr>
      <vt:lpstr>5. Ruang Lingkup</vt:lpstr>
      <vt:lpstr>6. Penanggung Jawab</vt:lpstr>
      <vt:lpstr>7. Tim Advokasi atau Tim yang dibentuk     untuk Penyelesaian Konflik</vt:lpstr>
      <vt:lpstr>Slide 9</vt:lpstr>
      <vt:lpstr>8. Sumber, bentuk dan sifat     Konflik</vt:lpstr>
      <vt:lpstr>9. Bentuk dan Syarat Tindakan : </vt:lpstr>
      <vt:lpstr>Slide 12</vt:lpstr>
      <vt:lpstr>10. Hasil yang diharapkan</vt:lpstr>
      <vt:lpstr>11. Syarat dan Kewenangan</vt:lpstr>
      <vt:lpstr>12. Prosedur Penyelesaian      Konflik</vt:lpstr>
      <vt:lpstr>13. Tahapan Kerja</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 KONFLIK PTS</dc:title>
  <dc:creator>ACER S5</dc:creator>
  <cp:lastModifiedBy>SONY</cp:lastModifiedBy>
  <cp:revision>104</cp:revision>
  <dcterms:created xsi:type="dcterms:W3CDTF">2014-11-21T02:13:53Z</dcterms:created>
  <dcterms:modified xsi:type="dcterms:W3CDTF">2015-01-01T19:09:56Z</dcterms:modified>
</cp:coreProperties>
</file>