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0"/>
  </p:notesMasterIdLst>
  <p:sldIdLst>
    <p:sldId id="256" r:id="rId2"/>
    <p:sldId id="261" r:id="rId3"/>
    <p:sldId id="257" r:id="rId4"/>
    <p:sldId id="265" r:id="rId5"/>
    <p:sldId id="263" r:id="rId6"/>
    <p:sldId id="264" r:id="rId7"/>
    <p:sldId id="260" r:id="rId8"/>
    <p:sldId id="269" r:id="rId9"/>
    <p:sldId id="273" r:id="rId10"/>
    <p:sldId id="274" r:id="rId11"/>
    <p:sldId id="275" r:id="rId12"/>
    <p:sldId id="276" r:id="rId13"/>
    <p:sldId id="292" r:id="rId14"/>
    <p:sldId id="272" r:id="rId15"/>
    <p:sldId id="290" r:id="rId16"/>
    <p:sldId id="270" r:id="rId17"/>
    <p:sldId id="277" r:id="rId18"/>
    <p:sldId id="280" r:id="rId19"/>
    <p:sldId id="281" r:id="rId20"/>
    <p:sldId id="283" r:id="rId21"/>
    <p:sldId id="294" r:id="rId22"/>
    <p:sldId id="295" r:id="rId23"/>
    <p:sldId id="296" r:id="rId24"/>
    <p:sldId id="291" r:id="rId25"/>
    <p:sldId id="297" r:id="rId26"/>
    <p:sldId id="293" r:id="rId27"/>
    <p:sldId id="284" r:id="rId28"/>
    <p:sldId id="298"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8" d="100"/>
          <a:sy n="18" d="100"/>
        </p:scale>
        <p:origin x="-12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533409D6-BE1E-4E32-A362-05C8B923925D}" type="datetimeFigureOut">
              <a:rPr lang="en-US" smtClean="0"/>
              <a:pPr/>
              <a:t>12/19/2013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44FD903-676A-46AF-9979-307B6678C46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4FD903-676A-46AF-9979-307B6678C46E}"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4FD903-676A-46AF-9979-307B6678C46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42958E-1103-46E7-82C0-4C626D20C4FC}" type="datetime1">
              <a:rPr lang="en-US" smtClean="0"/>
              <a:pPr/>
              <a:t>12/19/2013</a:t>
            </a:fld>
            <a:endParaRPr lang="en-US"/>
          </a:p>
        </p:txBody>
      </p:sp>
      <p:sp>
        <p:nvSpPr>
          <p:cNvPr id="17" name="Footer Placeholder 16"/>
          <p:cNvSpPr>
            <a:spLocks noGrp="1"/>
          </p:cNvSpPr>
          <p:nvPr>
            <p:ph type="ftr" sz="quarter" idx="11"/>
          </p:nvPr>
        </p:nvSpPr>
        <p:spPr/>
        <p:txBody>
          <a:bodyPr/>
          <a:lstStyle/>
          <a:p>
            <a:r>
              <a:rPr lang="en-US" smtClean="0"/>
              <a:t>informasi ak kenaikan jabatan/pangkat</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52E978-D708-4C34-B943-5FDAED07C39F}" type="datetime1">
              <a:rPr lang="en-US" smtClean="0"/>
              <a:pPr/>
              <a:t>12/19/2013</a:t>
            </a:fld>
            <a:endParaRPr lang="en-US"/>
          </a:p>
        </p:txBody>
      </p:sp>
      <p:sp>
        <p:nvSpPr>
          <p:cNvPr id="5" name="Footer Placeholder 4"/>
          <p:cNvSpPr>
            <a:spLocks noGrp="1"/>
          </p:cNvSpPr>
          <p:nvPr>
            <p:ph type="ftr" sz="quarter" idx="11"/>
          </p:nvPr>
        </p:nvSpPr>
        <p:spPr/>
        <p:txBody>
          <a:bodyPr/>
          <a:lstStyle/>
          <a:p>
            <a:r>
              <a:rPr lang="en-US" smtClean="0"/>
              <a:t>informasi ak kenaikan jabatan/pangkat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B8CB21-0C5C-4739-BC5D-8A35EA324A49}" type="datetime1">
              <a:rPr lang="en-US" smtClean="0"/>
              <a:pPr/>
              <a:t>12/19/2013</a:t>
            </a:fld>
            <a:endParaRPr lang="en-US"/>
          </a:p>
        </p:txBody>
      </p:sp>
      <p:sp>
        <p:nvSpPr>
          <p:cNvPr id="5" name="Footer Placeholder 4"/>
          <p:cNvSpPr>
            <a:spLocks noGrp="1"/>
          </p:cNvSpPr>
          <p:nvPr>
            <p:ph type="ftr" sz="quarter" idx="11"/>
          </p:nvPr>
        </p:nvSpPr>
        <p:spPr/>
        <p:txBody>
          <a:bodyPr/>
          <a:lstStyle/>
          <a:p>
            <a:r>
              <a:rPr lang="en-US" smtClean="0"/>
              <a:t>informasi ak kenaikan jabatan/pangkat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5762572-312D-4FDD-B630-00EC30AE2D26}" type="datetime1">
              <a:rPr lang="en-US" smtClean="0"/>
              <a:pPr/>
              <a:t>12/19/2013</a:t>
            </a:fld>
            <a:endParaRPr lang="en-US"/>
          </a:p>
        </p:txBody>
      </p:sp>
      <p:sp>
        <p:nvSpPr>
          <p:cNvPr id="5" name="Footer Placeholder 4"/>
          <p:cNvSpPr>
            <a:spLocks noGrp="1"/>
          </p:cNvSpPr>
          <p:nvPr>
            <p:ph type="ftr" sz="quarter" idx="11"/>
          </p:nvPr>
        </p:nvSpPr>
        <p:spPr/>
        <p:txBody>
          <a:bodyPr/>
          <a:lstStyle/>
          <a:p>
            <a:r>
              <a:rPr lang="en-US" smtClean="0"/>
              <a:t>informasi ak kenaikan jabatan/pangkat</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B361C8-DA5D-4BB4-AB6D-0130B3B572FB}" type="datetime1">
              <a:rPr lang="en-US" smtClean="0"/>
              <a:pPr/>
              <a:t>12/19/2013</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informasi ak kenaikan jabatan/pangkat</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DB42EF-AF1D-44D5-A142-E70D7FC7120A}" type="datetime1">
              <a:rPr lang="en-US" smtClean="0"/>
              <a:pPr/>
              <a:t>12/19/2013</a:t>
            </a:fld>
            <a:endParaRPr lang="en-US"/>
          </a:p>
        </p:txBody>
      </p:sp>
      <p:sp>
        <p:nvSpPr>
          <p:cNvPr id="6" name="Footer Placeholder 5"/>
          <p:cNvSpPr>
            <a:spLocks noGrp="1"/>
          </p:cNvSpPr>
          <p:nvPr>
            <p:ph type="ftr" sz="quarter" idx="11"/>
          </p:nvPr>
        </p:nvSpPr>
        <p:spPr/>
        <p:txBody>
          <a:bodyPr/>
          <a:lstStyle/>
          <a:p>
            <a:r>
              <a:rPr lang="en-US" smtClean="0"/>
              <a:t>informasi ak kenaikan jabatan/pangkat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45FBCC-C973-44AF-9B7C-C6A2BCD48DC4}" type="datetime1">
              <a:rPr lang="en-US" smtClean="0"/>
              <a:pPr/>
              <a:t>12/19/2013</a:t>
            </a:fld>
            <a:endParaRPr lang="en-US"/>
          </a:p>
        </p:txBody>
      </p:sp>
      <p:sp>
        <p:nvSpPr>
          <p:cNvPr id="8" name="Footer Placeholder 7"/>
          <p:cNvSpPr>
            <a:spLocks noGrp="1"/>
          </p:cNvSpPr>
          <p:nvPr>
            <p:ph type="ftr" sz="quarter" idx="11"/>
          </p:nvPr>
        </p:nvSpPr>
        <p:spPr/>
        <p:txBody>
          <a:bodyPr/>
          <a:lstStyle/>
          <a:p>
            <a:r>
              <a:rPr lang="en-US" smtClean="0"/>
              <a:t>informasi ak kenaikan jabatan/pangkat</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1095D6D-F2E2-4657-B8B6-D27FF5455643}" type="datetime1">
              <a:rPr lang="en-US" smtClean="0"/>
              <a:pPr/>
              <a:t>12/19/2013</a:t>
            </a:fld>
            <a:endParaRPr lang="en-US"/>
          </a:p>
        </p:txBody>
      </p:sp>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FC6A6-4287-4399-B419-7349DF5AA9A5}" type="datetime1">
              <a:rPr lang="en-US" smtClean="0"/>
              <a:pPr/>
              <a:t>12/19/2013</a:t>
            </a:fld>
            <a:endParaRPr lang="en-US"/>
          </a:p>
        </p:txBody>
      </p:sp>
      <p:sp>
        <p:nvSpPr>
          <p:cNvPr id="3" name="Footer Placeholder 2"/>
          <p:cNvSpPr>
            <a:spLocks noGrp="1"/>
          </p:cNvSpPr>
          <p:nvPr>
            <p:ph type="ftr" sz="quarter" idx="11"/>
          </p:nvPr>
        </p:nvSpPr>
        <p:spPr/>
        <p:txBody>
          <a:bodyPr/>
          <a:lstStyle/>
          <a:p>
            <a:r>
              <a:rPr lang="en-US" smtClean="0"/>
              <a:t>informasi ak kenaikan jabatan/pangkat</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F70154-F9E1-4474-BD6E-1FD66B60769E}" type="datetime1">
              <a:rPr lang="en-US" smtClean="0"/>
              <a:pPr/>
              <a:t>12/19/2013</a:t>
            </a:fld>
            <a:endParaRPr lang="en-US"/>
          </a:p>
        </p:txBody>
      </p:sp>
      <p:sp>
        <p:nvSpPr>
          <p:cNvPr id="6" name="Footer Placeholder 5"/>
          <p:cNvSpPr>
            <a:spLocks noGrp="1"/>
          </p:cNvSpPr>
          <p:nvPr>
            <p:ph type="ftr" sz="quarter" idx="11"/>
          </p:nvPr>
        </p:nvSpPr>
        <p:spPr/>
        <p:txBody>
          <a:bodyPr/>
          <a:lstStyle/>
          <a:p>
            <a:r>
              <a:rPr lang="en-US" smtClean="0"/>
              <a:t>informasi ak kenaikan jabatan/pangkat</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483F57E-C505-41B0-9033-4F2736BD7476}" type="datetime1">
              <a:rPr lang="en-US" smtClean="0"/>
              <a:pPr/>
              <a:t>12/19/2013</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informasi ak kenaikan jabatan/pangkat</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68C2BE2-206D-4523-B835-126CC683DCE0}" type="datetime1">
              <a:rPr lang="en-US" smtClean="0"/>
              <a:pPr/>
              <a:t>12/19/2013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informasi ak kenaikan jabatan/pangkat</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Jurnal%20Sosiohumaniora.pptx" TargetMode="External"/><Relationship Id="rId2" Type="http://schemas.openxmlformats.org/officeDocument/2006/relationships/hyperlink" Target="file:///G:\TIM%20PAK%20KEMDIKBUD\f.%20MASTER%20PRESENTASI%20KENAIKAN%20JABATAN%20edited%20%20070213\surat%20Sesditjen%20ke%20Rektor%20Unand.docx" TargetMode="External"/><Relationship Id="rId1" Type="http://schemas.openxmlformats.org/officeDocument/2006/relationships/slideLayout" Target="../slideLayouts/slideLayout7.xml"/><Relationship Id="rId4" Type="http://schemas.openxmlformats.org/officeDocument/2006/relationships/hyperlink" Target="file:///G:\TIM%20PAK%20KEMDIKBUD\f.%20MASTER%20PRESENTASI%20KENAIKAN%20JABATAN%20edited%20%20070213\Disertasi%20dijadikan%20buku-opo%20iyo.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LEMBAGA%20YANG%20SERING%20DIACU%20%20DALAM%20JURNAL.pptx" TargetMode="External"/><Relationship Id="rId2" Type="http://schemas.openxmlformats.org/officeDocument/2006/relationships/hyperlink" Target="file:///G:\TIM%20PAK%20KEMDIKBUD\f.%20MASTER%20PRESENTASI%20KENAIKAN%20JABATAN%20edited%20%20070213\SJR%20INA%20,%20M'SIA.pptx" TargetMode="External"/><Relationship Id="rId1" Type="http://schemas.openxmlformats.org/officeDocument/2006/relationships/slideLayout" Target="../slideLayouts/slideLayout7.xml"/><Relationship Id="rId4" Type="http://schemas.openxmlformats.org/officeDocument/2006/relationships/hyperlink" Target="file:///G:\TIM%20PAK%20KEMDIKBUD\f.%20MASTER%20PRESENTASI%20KENAIKAN%20JABATAN%20edited%20%20070213\Usulan%20Kenaikan%20jabatan%20karya%20ilmiah%20di%20jurnal%20univ%20sendiri.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file:///G:\TIM%20PAK%20KEMDIKBUD\f.%20MASTER%20PRESENTASI%20KENAIKAN%20JABATAN%20edited%20%20070213\Jurnal%20Agritek%2021%20Juni%202012.pdf" TargetMode="External"/><Relationship Id="rId3" Type="http://schemas.openxmlformats.org/officeDocument/2006/relationships/hyperlink" Target="file:///G:\TIM%20PAK%20KEMDIKBUD\f.%20MASTER%20PRESENTASI%20KENAIKAN%20JABATAN%20edited%20%20070213\JOURNAL%20OF%20CIVILIZATION.pptx" TargetMode="External"/><Relationship Id="rId7" Type="http://schemas.openxmlformats.org/officeDocument/2006/relationships/hyperlink" Target="file:///G:\TIM%20PAK%20KEMDIKBUD\f.%20MASTER%20PRESENTASI%20KENAIKAN%20JABATAN%20edited%20%20070213\Jurnal%20JAM%207%20Feb%202012.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file:///G:\TIM%20PAK%20KEMDIKBUD\f.%20MASTER%20PRESENTASI%20KENAIKAN%20JABATAN%20edited%20%20070213\Jurnal%20AGRITEK.pptx" TargetMode="External"/><Relationship Id="rId5" Type="http://schemas.openxmlformats.org/officeDocument/2006/relationships/hyperlink" Target="file:///G:\TIM%20PAK%20KEMDIKBUD\f.%20MASTER%20PRESENTASI%20KENAIKAN%20JABATAN%20edited%20%20070213\JAM.pptx" TargetMode="External"/><Relationship Id="rId4" Type="http://schemas.openxmlformats.org/officeDocument/2006/relationships/hyperlink" Target="file:///G:\TIM%20PAK%20KEMDIKBUD\f.%20MASTER%20PRESENTASI%20KENAIKAN%20JABATAN%20edited%20%20070213\TRANSFORMATION%20a%20Journal%20of%20social%20studies.pptx" TargetMode="External"/><Relationship Id="rId9" Type="http://schemas.openxmlformats.org/officeDocument/2006/relationships/hyperlink" Target="file:///G:\TIM%20PAK%20KEMDIKBUD\f.%20MASTER%20PRESENTASI%20KENAIKAN%20JABATAN%20edited%20%20070213\Buletin%20Penelitian.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Jurnal%20Didaktika-16%20Mei%202012.pdf" TargetMode="External"/><Relationship Id="rId2" Type="http://schemas.openxmlformats.org/officeDocument/2006/relationships/hyperlink" Target="file:///G:\TIM%20PAK%20KEMDIKBUD\f.%20MASTER%20PRESENTASI%20KENAIKAN%20JABATAN%20edited%20%20070213\DIDAKTIKA.pptx" TargetMode="External"/><Relationship Id="rId1" Type="http://schemas.openxmlformats.org/officeDocument/2006/relationships/slideLayout" Target="../slideLayouts/slideLayout7.xml"/><Relationship Id="rId5" Type="http://schemas.openxmlformats.org/officeDocument/2006/relationships/hyperlink" Target="file:///G:\TIM%20PAK%20KEMDIKBUD\f.%20MASTER%20PRESENTASI%20KENAIKAN%20JABATAN%20edited%20%20070213\Surat%20Persetujuan%20Senat%20di%20Restoran.docx" TargetMode="External"/><Relationship Id="rId4" Type="http://schemas.openxmlformats.org/officeDocument/2006/relationships/hyperlink" Target="file:///G:\TIM%20PAK%20KEMDIKBUD\f.%20MASTER%20PRESENTASI%20KENAIKAN%20JABATAN%20edited%20%20070213\Usulan%20Kenaikan%20jabatan%20karya%20ilmiah%20di%20jurnal%20univ%20sendiri.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JURNAL%20%20NASIONAL%20DAN%20INTERNATIONAL%20%20MERAGUKAN.pptx" TargetMode="External"/><Relationship Id="rId2" Type="http://schemas.openxmlformats.org/officeDocument/2006/relationships/hyperlink" Target="file:///G:\TIM%20PAK%20KEMDIKBUD\f.%20MASTER%20PRESENTASI%20KENAIKAN%20JABATAN%20edited%20%20070213\Unethic%20publication%20practices_2.pdf" TargetMode="External"/><Relationship Id="rId1" Type="http://schemas.openxmlformats.org/officeDocument/2006/relationships/slideLayout" Target="../slideLayouts/slideLayout7.xml"/><Relationship Id="rId4" Type="http://schemas.openxmlformats.org/officeDocument/2006/relationships/hyperlink" Target="file:///G:\TIM%20PAK%20KEMDIKBUD\f.%20MASTER%20PRESENTASI%20KENAIKAN%20JABATAN%20edited%20%20070213\Penjelsan%20Direktur%2025%20Juli%202012.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d.MASTER%20PRESENTASI%20HYPERLINK%20last%20EDITED%20250712/Diskusi%20milis%203.pptx" TargetMode="External"/><Relationship Id="rId3" Type="http://schemas.openxmlformats.org/officeDocument/2006/relationships/hyperlink" Target="../../../../KOPERTIS/TIM%20PAK%20KOPERTIS%20IV-LK%20&amp;%20GB/2.PENILAIAN%20KARYA%20ILMIAH%20DOSEN%20UNPAR%20CECILIA%20-EMAIL%207%20SEPT%202011-1.docx" TargetMode="External"/><Relationship Id="rId7" Type="http://schemas.openxmlformats.org/officeDocument/2006/relationships/hyperlink" Target="../d.MASTER%20PRESENTASI%20HYPERLINK%20last%20EDITED%20250712/Diskusi%20milis%202.pptx" TargetMode="External"/><Relationship Id="rId12" Type="http://schemas.openxmlformats.org/officeDocument/2006/relationships/hyperlink" Target="file:///G:\TIM%20PAK%20KEMDIKBUD\f.%20MASTER%20PRESENTASI%20KENAIKAN%20JABATAN%20edited%20%20070213\2.HASIL%20TIM%20VALIDASI%20-LK%20terima%20dlm%20bentuk%20tulisan%20tangan%2012%20April%202012-revise.docx" TargetMode="External"/><Relationship Id="rId2" Type="http://schemas.openxmlformats.org/officeDocument/2006/relationships/hyperlink" Target="../../../../../KOPERTIS/TIM%20PAK%20KOPERTIS%20IV-LK%20&amp;%20GB/2.PENILAIAN%20KARYA%20ILMIAH%20DOSEN%20UNPAR%20CECILIA%20-EMAIL%207%20SEPT%202011-1.docx" TargetMode="External"/><Relationship Id="rId1" Type="http://schemas.openxmlformats.org/officeDocument/2006/relationships/slideLayout" Target="../slideLayouts/slideLayout7.xml"/><Relationship Id="rId6" Type="http://schemas.openxmlformats.org/officeDocument/2006/relationships/hyperlink" Target="../d.MASTER%20PRESENTASI%20HYPERLINK%20last%20EDITED%20250712/Diskusi%20Milis%201.pptx" TargetMode="External"/><Relationship Id="rId11" Type="http://schemas.openxmlformats.org/officeDocument/2006/relationships/hyperlink" Target="file:///G:\TIM%20PAK%20KEMDIKBUD\f.%20MASTER%20PRESENTASI%20KENAIKAN%20JABATAN%20edited%20%20070213\1.PENILAIAN%20USULAN%20GB%20olehTIM%20VALIDASI.docx" TargetMode="External"/><Relationship Id="rId5" Type="http://schemas.openxmlformats.org/officeDocument/2006/relationships/hyperlink" Target="../d.MASTER%20PRESENTASI%20HYPERLINK%20last%20EDITED%20250712/x2.Dr%20X2.docx" TargetMode="External"/><Relationship Id="rId10" Type="http://schemas.openxmlformats.org/officeDocument/2006/relationships/hyperlink" Target="Surat%20Dirjen%20ttg%20beberapa%20PT%20belum%20bisa%20diproses%20usulan%20th%202012.docx" TargetMode="External"/><Relationship Id="rId4" Type="http://schemas.openxmlformats.org/officeDocument/2006/relationships/hyperlink" Target="../d.MASTER%20PRESENTASI%20HYPERLINK%20last%20EDITED%20250712/x1.%20Dr%20%20X1.docx" TargetMode="External"/><Relationship Id="rId9" Type="http://schemas.openxmlformats.org/officeDocument/2006/relationships/hyperlink" Target="Diskusi%20milis%203.ppt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IEEE/ieeie-PAL/Prohibited%20Authors%20List%206-2012.xl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file:///G:\TIM%20PAK%20KEMDIKBUD\f.%20MASTER%20PRESENTASI%20KENAIKAN%20JABATAN%20edited%20%20070213\Journal_Impact_Factors_JCR_2011.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file:///D:\Dokumenku\TPAK\5.TIM%20PPAK%20DIKTI-Pedoman\SOSIALISASI%20KENAIKAN%20JABATAN-PANGKAT%202011-2013\f.%20MASTER%20PRESENTASI%20KENAIKAN%20JABATAN%20edited%20%20070213\6a.CONTOH%20PEMBUATAN%20%20DUPAK.xls" TargetMode="External"/><Relationship Id="rId3" Type="http://schemas.openxmlformats.org/officeDocument/2006/relationships/hyperlink" Target="file:///G:\TIM%20PAK%20KEMDIKBUD\f.%20MASTER%20PRESENTASI%20KENAIKAN%20JABATAN%20edited%20%20070213\0.UU%20GURU%20DAN%20DOSEN%20TH%202005.pptx" TargetMode="External"/><Relationship Id="rId7" Type="http://schemas.openxmlformats.org/officeDocument/2006/relationships/hyperlink" Target="file:///D:\Dokumenku\TPAK\1.MENDIKNAS&amp;BKN&amp;WASPAN\5.Petunjuk%20teknis%20Pelaksanaan%20Penilaian%20AK%20Jab%20dosen%20tgl%204%20mei%202001%20Kepmendiknas%20no%2036-D-0-2001.doc" TargetMode="External"/><Relationship Id="rId2" Type="http://schemas.openxmlformats.org/officeDocument/2006/relationships/hyperlink" Target="4.Lamp%20I-X%20Kepmendikbud-BKN%20no61409-MPK-KP1999%20dan%20no%20181%20th%201999.doc" TargetMode="External"/><Relationship Id="rId1" Type="http://schemas.openxmlformats.org/officeDocument/2006/relationships/slideLayout" Target="../slideLayouts/slideLayout7.xml"/><Relationship Id="rId6" Type="http://schemas.openxmlformats.org/officeDocument/2006/relationships/hyperlink" Target="file:///G:\TIM%20PAK%20KEMDIKBUD\f.%20MASTER%20PRESENTASI%20KENAIKAN%20JABATAN%20edited%20%20070213\1.Menko%20Waspan%20No%2038%20tahun%201999%20.ppt" TargetMode="External"/><Relationship Id="rId11" Type="http://schemas.openxmlformats.org/officeDocument/2006/relationships/hyperlink" Target="file:///D:\Dokumenku\TPAK\5.TIM%20PPAK%20DIKTI-Pedoman\SOSIALISASI%20KENAIKAN%20JABATAN-PANGKAT%202011-2013\f.%20MASTER%20PRESENTASI%20KENAIKAN%20JABATAN%20edited%20%20070213\Enam%20komponen%20baru%20Dalam%20Pedoman%20Operasional%202009.pptx" TargetMode="External"/><Relationship Id="rId5" Type="http://schemas.openxmlformats.org/officeDocument/2006/relationships/hyperlink" Target="file:///D:\Dokumenku\TPAK\5.TIM%20PPAK%20DIKTI-Pedoman\SOSIALISASI%20KENAIKAN%20JABATAN-PANGKAT%202011-2013\f.%20MASTER%20PRESENTASI%20KENAIKAN%20JABATAN%20edited%20%20070213\8.PRESENTASI%20PEDOMAN%20PENILAIAN%20ANGKA%20KREDIT%20DOSEN-4%5b1%5d.ppt" TargetMode="External"/><Relationship Id="rId10" Type="http://schemas.openxmlformats.org/officeDocument/2006/relationships/hyperlink" Target="file:///D:\Dokumenku\TPAK\5.TIM%20PPAK%20DIKTI-Pedoman\SOSIALISASI%20KENAIKAN%20JABATAN-PANGKAT%202011-2013\f.%20MASTER%20PRESENTASI%20KENAIKAN%20JABATAN%20edited%20%20070213\Daftar%20Usul%20PAK-surat%20Sesditjen%20no%202002%20th%202008.pdf" TargetMode="External"/><Relationship Id="rId4" Type="http://schemas.openxmlformats.org/officeDocument/2006/relationships/hyperlink" Target="file:///D:\Dokumenku\TPAK\1.MENDIKNAS&amp;BKN&amp;WASPAN\3.Petunjuk%20Pelaksanaan%20Jab.Fungsional%20Dosen%20&amp;%20AKnya%20tgl%2013%20okt%2099%20Kepmendikbud-BKN%20no%2061409-MPK-KP-1999%20dan%20181%20th%201999.doc" TargetMode="External"/><Relationship Id="rId9" Type="http://schemas.openxmlformats.org/officeDocument/2006/relationships/hyperlink" Target="file:///D:\Dokumenku\TPAK\5.TIM%20PPAK%20DIKTI-Pedoman\SOSIALISASI%20KENAIKAN%20JABATAN-PANGKAT%202011-2013\f.%20MASTER%20PRESENTASI%20KENAIKAN%20JABATAN%20edited%20%20070213\DUPAK-Yanuarsyah%20Haroen(2).xls"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ithenticate.co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e-journal.dikti.go.id/akses/nph-proxy.cgi/000000A/http/proquest.com/pqdauto" TargetMode="External"/><Relationship Id="rId2" Type="http://schemas.openxmlformats.org/officeDocument/2006/relationships/hyperlink" Target="http://www.proquest.com/pqdauto" TargetMode="Externa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hyperlink" Target="http://e-journal.dikti.go.id/akses/nph-proxy.cgi/000000A/http/search.epnet.com" TargetMode="External"/><Relationship Id="rId2" Type="http://schemas.openxmlformats.org/officeDocument/2006/relationships/hyperlink" Target="http://search.epnet.com/" TargetMode="External"/><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23.xml.rels><?xml version="1.0" encoding="UTF-8" standalone="yes"?>
<Relationships xmlns="http://schemas.openxmlformats.org/package/2006/relationships"><Relationship Id="rId3" Type="http://schemas.openxmlformats.org/officeDocument/2006/relationships/hyperlink" Target="http://infotrac.galegroup.com/itweb/dikti" TargetMode="External"/><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googlescholar.com/"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file:///G:\TIM%20PAK%20KEMDIKBUD\f.%20MASTER%20PRESENTASI%20KENAIKAN%20JABATAN%20edited%20%20070213\How%20to%20find%20Adress%20of%20URL.pptx"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CITATION%20INDEX%20YANUARSYAH/scopus%20Analysis.docx" TargetMode="External"/><Relationship Id="rId2" Type="http://schemas.openxmlformats.org/officeDocument/2006/relationships/hyperlink" Target="citations.htm" TargetMode="External"/><Relationship Id="rId1" Type="http://schemas.openxmlformats.org/officeDocument/2006/relationships/slideLayout" Target="../slideLayouts/slideLayout7.xml"/><Relationship Id="rId6" Type="http://schemas.openxmlformats.org/officeDocument/2006/relationships/hyperlink" Target="file:///G:\TIM%20PAK%20KEMDIKBUD\f.%20MASTER%20PRESENTASI%20KENAIKAN%20JABATAN%20edited%20%20070213\scopus%20Analysis.docx" TargetMode="External"/><Relationship Id="rId5" Type="http://schemas.openxmlformats.org/officeDocument/2006/relationships/hyperlink" Target="file:///G:\TIM%20PAK%20KEMDIKBUD\f.%20MASTER%20PRESENTASI%20KENAIKAN%20JABATAN%20edited%20%20070213\results.url.htm" TargetMode="External"/><Relationship Id="rId4" Type="http://schemas.openxmlformats.org/officeDocument/2006/relationships/hyperlink" Target="file:///G:\TIM%20PAK%20KEMDIKBUD\f.%20MASTER%20PRESENTASI%20KENAIKAN%20JABATAN%20edited%20%20070213\citations.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13.LEMBAR%20PENILAIAN%20KENAIKAN%20JABATAN%20DOSEN-1%20April%202011.doc" TargetMode="External"/><Relationship Id="rId2" Type="http://schemas.openxmlformats.org/officeDocument/2006/relationships/hyperlink" Target="http://pak.dikti.go.id/"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10.Surat%20Edaran%20Usul%20Jafung.doc" TargetMode="External"/><Relationship Id="rId2" Type="http://schemas.openxmlformats.org/officeDocument/2006/relationships/hyperlink" Target="12.CONTOH%20BERKAS%20USULAN%20KENAIKAN%20JABATAN-PANGKAT.pptx" TargetMode="External"/><Relationship Id="rId1" Type="http://schemas.openxmlformats.org/officeDocument/2006/relationships/slideLayout" Target="../slideLayouts/slideLayout7.xml"/><Relationship Id="rId4" Type="http://schemas.openxmlformats.org/officeDocument/2006/relationships/hyperlink" Target="file:///G:\TIM%20PAK%20KEMDIKBUD\f.%20MASTER%20PRESENTASI%20KENAIKAN%20JABATAN%20edited%20%20070213\11.Lamp.%20Surat%20Edaran%20Usul%20Jafung.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9a.Resume%20PAK-new.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file:///G:\TIM%20PAK%20KEMDIKBUD\f.%20MASTER%20PRESENTASI%20KENAIKAN%20JABATAN%20edited%20%20070213\12.CONTOH%20BERKAS%20USULAN%20KENAIKAN%20JABATAN-PANGKAT.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file:///G:\TIM%20PAK%20KEMDIKBUD\f.%20MASTER%20PRESENTASI%20KENAIKAN%20JABATAN%20edited%20%20070213\16.REKAP%20HASIL%20PENILAIAN%20MEI%202011.docx" TargetMode="External"/><Relationship Id="rId2" Type="http://schemas.openxmlformats.org/officeDocument/2006/relationships/hyperlink" Target="file:///G:\TIM%20PAK%20KEMDIKBUD\f.%20MASTER%20PRESENTASI%20KENAIKAN%20JABATAN%20edited%20%20070213\15.PAPARAN%20KEBIJAKAN%20KENAIKAN%20JABATAN%2012-14%20Juli%202011.pptx" TargetMode="External"/><Relationship Id="rId1" Type="http://schemas.openxmlformats.org/officeDocument/2006/relationships/slideLayout" Target="../slideLayouts/slideLayout7.xml"/><Relationship Id="rId5" Type="http://schemas.openxmlformats.org/officeDocument/2006/relationships/hyperlink" Target="file:///G:\TIM%20PAK%20KEMDIKBUD\f.%20MASTER%20PRESENTASI%20KENAIKAN%20JABATAN%20edited%20%20070213\DRAF%20SIPKD.pptx" TargetMode="External"/><Relationship Id="rId4" Type="http://schemas.openxmlformats.org/officeDocument/2006/relationships/hyperlink" Target="file:///G:\TIM%20PAK%20KEMDIKBUD\f.%20MASTER%20PRESENTASI%20KENAIKAN%20JABATAN%20edited%20%20070213\Beberapa%20Catatan%20Permen%20PAN&amp;RB-2.ppt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14.JURNAL%20INT%20dan%20%20NAS%20TERAKR%20dan%20TERKAREDITASI%20&amp;%20LESSON%20LEARN-updated%20%2029%20April%202012.ppt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Logo P&amp;K copy"/>
          <p:cNvPicPr>
            <a:picLocks noChangeAspect="1" noChangeArrowheads="1"/>
          </p:cNvPicPr>
          <p:nvPr/>
        </p:nvPicPr>
        <p:blipFill>
          <a:blip r:embed="rId2" cstate="print"/>
          <a:srcRect/>
          <a:stretch>
            <a:fillRect/>
          </a:stretch>
        </p:blipFill>
        <p:spPr bwMode="auto">
          <a:xfrm>
            <a:off x="3581400" y="228600"/>
            <a:ext cx="1531080" cy="1524000"/>
          </a:xfrm>
          <a:prstGeom prst="rect">
            <a:avLst/>
          </a:prstGeom>
          <a:noFill/>
          <a:ln w="9525">
            <a:noFill/>
            <a:miter lim="800000"/>
            <a:headEnd/>
            <a:tailEnd/>
          </a:ln>
        </p:spPr>
      </p:pic>
      <p:sp>
        <p:nvSpPr>
          <p:cNvPr id="3" name="Rectangle 3"/>
          <p:cNvSpPr txBox="1">
            <a:spLocks noChangeArrowheads="1"/>
          </p:cNvSpPr>
          <p:nvPr/>
        </p:nvSpPr>
        <p:spPr>
          <a:xfrm>
            <a:off x="228600" y="4343400"/>
            <a:ext cx="8763000" cy="2209800"/>
          </a:xfrm>
          <a:prstGeom prst="rect">
            <a:avLst/>
          </a:prstGeom>
        </p:spPr>
        <p:txBody>
          <a:bodyPr/>
          <a:lstStyle/>
          <a:p>
            <a:pPr marL="342900" marR="0" lvl="0" indent="-342900" algn="ctr" defTabSz="914400" rtl="0" eaLnBrk="1" fontAlgn="auto" latinLnBrk="0" hangingPunct="1">
              <a:lnSpc>
                <a:spcPct val="90000"/>
              </a:lnSpc>
              <a:spcBef>
                <a:spcPct val="20000"/>
              </a:spcBef>
              <a:spcAft>
                <a:spcPts val="0"/>
              </a:spcAft>
              <a:buClrTx/>
              <a:buSzTx/>
              <a:tabLst/>
              <a:defRPr/>
            </a:pPr>
            <a:endParaRPr kumimoji="0" lang="nb-NO"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90000"/>
              </a:lnSpc>
              <a:spcBef>
                <a:spcPct val="20000"/>
              </a:spcBef>
              <a:spcAft>
                <a:spcPts val="0"/>
              </a:spcAft>
              <a:buClrTx/>
              <a:buSzTx/>
              <a:tabLst/>
              <a:defRPr/>
            </a:pPr>
            <a:r>
              <a:rPr kumimoji="0" lang="nb-NO" sz="2400" b="1" i="0" u="none" strike="noStrike" kern="1200" cap="none" spc="0" normalizeH="0" baseline="0" noProof="0" dirty="0" smtClean="0">
                <a:ln>
                  <a:noFill/>
                </a:ln>
                <a:solidFill>
                  <a:schemeClr val="tx1"/>
                </a:solidFill>
                <a:effectLst/>
                <a:uLnTx/>
                <a:uFillTx/>
                <a:latin typeface="+mn-lt"/>
                <a:ea typeface="+mn-ea"/>
                <a:cs typeface="+mn-cs"/>
              </a:rPr>
              <a:t>TIM PENILAIAN</a:t>
            </a:r>
            <a:r>
              <a:rPr kumimoji="0" lang="nb-NO" sz="2400" b="1" i="0" u="none" strike="noStrike" kern="1200" cap="none" spc="0" normalizeH="0" noProof="0" dirty="0" smtClean="0">
                <a:ln>
                  <a:noFill/>
                </a:ln>
                <a:solidFill>
                  <a:schemeClr val="tx1"/>
                </a:solidFill>
                <a:effectLst/>
                <a:uLnTx/>
                <a:uFillTx/>
                <a:latin typeface="+mn-lt"/>
                <a:ea typeface="+mn-ea"/>
                <a:cs typeface="+mn-cs"/>
              </a:rPr>
              <a:t> ANGKA KREDIT</a:t>
            </a:r>
            <a:endParaRPr kumimoji="0" lang="nb-NO"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90000"/>
              </a:lnSpc>
              <a:spcBef>
                <a:spcPct val="20000"/>
              </a:spcBef>
              <a:spcAft>
                <a:spcPts val="0"/>
              </a:spcAft>
              <a:buClrTx/>
              <a:buSzTx/>
              <a:tabLst/>
              <a:defRPr/>
            </a:pPr>
            <a:r>
              <a:rPr kumimoji="0" lang="nb-NO" sz="2400" b="1" i="0" u="none" strike="noStrike" kern="1200" cap="none" spc="0" normalizeH="0" baseline="0" noProof="0" dirty="0" smtClean="0">
                <a:ln>
                  <a:noFill/>
                </a:ln>
                <a:solidFill>
                  <a:schemeClr val="tx1"/>
                </a:solidFill>
                <a:effectLst/>
                <a:uLnTx/>
                <a:uFillTx/>
                <a:latin typeface="+mn-lt"/>
                <a:ea typeface="+mn-ea"/>
                <a:cs typeface="+mn-cs"/>
              </a:rPr>
              <a:t>DIREKTORAT JENDERAL PENDIDIKAN TINGGI </a:t>
            </a:r>
          </a:p>
          <a:p>
            <a:pPr marL="342900" marR="0" lvl="0" indent="-342900" algn="ctr" defTabSz="914400" rtl="0" eaLnBrk="1" fontAlgn="auto" latinLnBrk="0" hangingPunct="1">
              <a:lnSpc>
                <a:spcPct val="90000"/>
              </a:lnSpc>
              <a:spcBef>
                <a:spcPct val="20000"/>
              </a:spcBef>
              <a:spcAft>
                <a:spcPts val="0"/>
              </a:spcAft>
              <a:buClrTx/>
              <a:buSzTx/>
              <a:tabLst/>
              <a:defRPr/>
            </a:pPr>
            <a:r>
              <a:rPr kumimoji="0" lang="nb-NO" sz="2400" b="1" i="0" u="none" strike="noStrike" kern="1200" cap="none" spc="0" normalizeH="0" baseline="0" noProof="0" dirty="0" smtClean="0">
                <a:ln>
                  <a:noFill/>
                </a:ln>
                <a:solidFill>
                  <a:schemeClr val="tx1"/>
                </a:solidFill>
                <a:effectLst/>
                <a:uLnTx/>
                <a:uFillTx/>
                <a:latin typeface="+mn-lt"/>
                <a:ea typeface="+mn-ea"/>
                <a:cs typeface="+mn-cs"/>
              </a:rPr>
              <a:t>KEMENTERIAN PENDIDIKAN NASIONAL  DAN KEBUDAYAAN</a:t>
            </a:r>
            <a:r>
              <a:rPr kumimoji="0" lang="nb-NO" sz="2800" b="1" i="0" u="none" strike="noStrike" kern="1200" cap="none" spc="0" normalizeH="0" baseline="0" noProof="0" dirty="0" smtClean="0">
                <a:ln>
                  <a:noFill/>
                </a:ln>
                <a:solidFill>
                  <a:schemeClr val="tx1"/>
                </a:solidFill>
                <a:effectLst/>
                <a:uLnTx/>
                <a:uFillTx/>
                <a:latin typeface="+mn-lt"/>
                <a:ea typeface="+mn-ea"/>
                <a:cs typeface="+mn-cs"/>
              </a:rPr>
              <a:t>                               </a:t>
            </a:r>
            <a:endParaRPr lang="nb-NO" sz="2800" b="1" dirty="0" smtClean="0"/>
          </a:p>
          <a:p>
            <a:pPr marL="342900" marR="0" lvl="0" indent="-342900" algn="ctr" defTabSz="914400" rtl="0" eaLnBrk="1" fontAlgn="auto" latinLnBrk="0" hangingPunct="1">
              <a:lnSpc>
                <a:spcPct val="90000"/>
              </a:lnSpc>
              <a:spcBef>
                <a:spcPct val="20000"/>
              </a:spcBef>
              <a:spcAft>
                <a:spcPts val="0"/>
              </a:spcAft>
              <a:buClrTx/>
              <a:buSzTx/>
              <a:tabLst/>
              <a:defRPr/>
            </a:pPr>
            <a:r>
              <a:rPr kumimoji="0" lang="nb-NO" sz="2800" b="1" i="0" u="none" strike="noStrike" kern="1200" cap="none" spc="0" normalizeH="0" baseline="0" noProof="0" dirty="0" smtClean="0">
                <a:ln>
                  <a:noFill/>
                </a:ln>
                <a:solidFill>
                  <a:schemeClr val="tx1"/>
                </a:solidFill>
                <a:effectLst/>
                <a:uLnTx/>
                <a:uFillTx/>
                <a:latin typeface="+mn-lt"/>
                <a:ea typeface="+mn-ea"/>
                <a:cs typeface="+mn-cs"/>
              </a:rPr>
              <a:t>2013                     </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extBox 3"/>
          <p:cNvSpPr txBox="1"/>
          <p:nvPr/>
        </p:nvSpPr>
        <p:spPr>
          <a:xfrm>
            <a:off x="685800" y="1371600"/>
            <a:ext cx="7696200" cy="2400657"/>
          </a:xfrm>
          <a:prstGeom prst="rect">
            <a:avLst/>
          </a:prstGeom>
          <a:noFill/>
        </p:spPr>
        <p:txBody>
          <a:bodyPr wrap="square" rtlCol="0">
            <a:spAutoFit/>
          </a:bodyPr>
          <a:lstStyle/>
          <a:p>
            <a:pPr algn="ctr"/>
            <a:endParaRPr lang="en-US" sz="3000" b="1" dirty="0" smtClean="0"/>
          </a:p>
          <a:p>
            <a:pPr algn="ctr"/>
            <a:r>
              <a:rPr lang="en-US" sz="3000" b="1" dirty="0" smtClean="0"/>
              <a:t> </a:t>
            </a:r>
            <a:r>
              <a:rPr lang="en-US" sz="3000" b="1" dirty="0" err="1" smtClean="0"/>
              <a:t>Informasi</a:t>
            </a:r>
            <a:r>
              <a:rPr lang="en-US" sz="3000" b="1" dirty="0" smtClean="0"/>
              <a:t>  </a:t>
            </a:r>
            <a:r>
              <a:rPr lang="en-US" sz="3000" b="1" dirty="0" err="1" smtClean="0"/>
              <a:t>Penilaian</a:t>
            </a:r>
            <a:r>
              <a:rPr lang="en-US" sz="3000" b="1" dirty="0" smtClean="0"/>
              <a:t> </a:t>
            </a:r>
            <a:r>
              <a:rPr lang="en-US" sz="3000" b="1" dirty="0" err="1" smtClean="0"/>
              <a:t>Angka</a:t>
            </a:r>
            <a:r>
              <a:rPr lang="en-US" sz="3000" b="1" dirty="0" smtClean="0"/>
              <a:t> </a:t>
            </a:r>
            <a:r>
              <a:rPr lang="en-US" sz="3000" b="1" dirty="0" err="1" smtClean="0"/>
              <a:t>Kredit</a:t>
            </a:r>
            <a:r>
              <a:rPr lang="en-US" sz="3000" b="1" dirty="0" smtClean="0"/>
              <a:t> </a:t>
            </a:r>
            <a:r>
              <a:rPr lang="en-US" sz="3000" b="1" dirty="0" err="1" smtClean="0"/>
              <a:t>Kenaikan</a:t>
            </a:r>
            <a:r>
              <a:rPr lang="en-US" sz="3000" b="1" dirty="0" smtClean="0"/>
              <a:t> </a:t>
            </a:r>
            <a:r>
              <a:rPr lang="en-US" sz="3000" b="1" dirty="0" err="1" smtClean="0"/>
              <a:t>Jabatan</a:t>
            </a:r>
            <a:r>
              <a:rPr lang="en-US" sz="3000" b="1" dirty="0" smtClean="0"/>
              <a:t>/</a:t>
            </a:r>
            <a:r>
              <a:rPr lang="en-US" sz="3000" b="1" dirty="0" err="1" smtClean="0"/>
              <a:t>Pangkat</a:t>
            </a:r>
            <a:r>
              <a:rPr lang="en-US" sz="3000" b="1" dirty="0" smtClean="0"/>
              <a:t> </a:t>
            </a:r>
          </a:p>
          <a:p>
            <a:pPr algn="ctr"/>
            <a:r>
              <a:rPr lang="en-US" sz="3000" b="1" dirty="0" smtClean="0"/>
              <a:t>(TEMATIK)</a:t>
            </a:r>
          </a:p>
          <a:p>
            <a:pPr algn="ctr"/>
            <a:endParaRPr lang="en-US" sz="3000" b="1" dirty="0" smtClean="0">
              <a:latin typeface="Arial Black" pitchFamily="34" charset="0"/>
            </a:endParaRPr>
          </a:p>
        </p:txBody>
      </p:sp>
      <p:sp>
        <p:nvSpPr>
          <p:cNvPr id="6" name="Footer Placeholder 5"/>
          <p:cNvSpPr>
            <a:spLocks noGrp="1"/>
          </p:cNvSpPr>
          <p:nvPr>
            <p:ph type="ftr" sz="quarter" idx="11"/>
          </p:nvPr>
        </p:nvSpPr>
        <p:spPr>
          <a:xfrm>
            <a:off x="3276600" y="6356350"/>
            <a:ext cx="3352800" cy="365125"/>
          </a:xfrm>
        </p:spPr>
        <p:txBody>
          <a:bodyPr/>
          <a:lstStyle/>
          <a:p>
            <a:r>
              <a:rPr lang="en-US" dirty="0" err="1" smtClean="0"/>
              <a:t>informasi</a:t>
            </a:r>
            <a:r>
              <a:rPr lang="en-US" dirty="0" smtClean="0"/>
              <a:t> </a:t>
            </a:r>
            <a:r>
              <a:rPr lang="en-US" dirty="0" err="1" smtClean="0"/>
              <a:t>ak</a:t>
            </a:r>
            <a:r>
              <a:rPr lang="en-US" dirty="0" smtClean="0"/>
              <a:t> </a:t>
            </a:r>
            <a:r>
              <a:rPr lang="en-US" dirty="0" err="1" smtClean="0"/>
              <a:t>kenaikan</a:t>
            </a:r>
            <a:r>
              <a:rPr lang="en-US" dirty="0" smtClean="0"/>
              <a:t> </a:t>
            </a:r>
            <a:r>
              <a:rPr lang="en-US" dirty="0" err="1" smtClean="0"/>
              <a:t>jabatan</a:t>
            </a:r>
            <a:r>
              <a:rPr lang="en-US" dirty="0" smtClean="0"/>
              <a:t>/</a:t>
            </a:r>
            <a:r>
              <a:rPr lang="en-US" dirty="0" err="1" smtClean="0"/>
              <a:t>pangkat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p:cNvSpPr txBox="1"/>
          <p:nvPr/>
        </p:nvSpPr>
        <p:spPr>
          <a:xfrm>
            <a:off x="457200" y="663000"/>
            <a:ext cx="8305800" cy="5170646"/>
          </a:xfrm>
          <a:prstGeom prst="rect">
            <a:avLst/>
          </a:prstGeom>
          <a:noFill/>
        </p:spPr>
        <p:txBody>
          <a:bodyPr wrap="square" rtlCol="0">
            <a:spAutoFit/>
          </a:bodyPr>
          <a:lstStyle/>
          <a:p>
            <a:pPr>
              <a:buFont typeface="Arial" pitchFamily="34" charset="0"/>
              <a:buChar char="•"/>
            </a:pPr>
            <a:r>
              <a:rPr lang="en-US" sz="2200" dirty="0" err="1" smtClean="0">
                <a:latin typeface="Arial" pitchFamily="34" charset="0"/>
                <a:cs typeface="Arial" pitchFamily="34" charset="0"/>
              </a:rPr>
              <a:t>Jurnal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terakreditasi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palsu</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terbit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pertama</a:t>
            </a:r>
            <a:r>
              <a:rPr lang="en-US" sz="2200" dirty="0" smtClean="0">
                <a:latin typeface="Arial" pitchFamily="34" charset="0"/>
                <a:cs typeface="Arial" pitchFamily="34" charset="0"/>
              </a:rPr>
              <a:t> kali 2007 </a:t>
            </a:r>
            <a:r>
              <a:rPr lang="en-US" sz="2200" dirty="0" err="1" smtClean="0">
                <a:latin typeface="Arial" pitchFamily="34" charset="0"/>
                <a:cs typeface="Arial" pitchFamily="34" charset="0"/>
              </a:rPr>
              <a:t>tapi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terakreditasi</a:t>
            </a:r>
            <a:r>
              <a:rPr lang="en-US" sz="2200" dirty="0" smtClean="0">
                <a:latin typeface="Arial" pitchFamily="34" charset="0"/>
                <a:cs typeface="Arial" pitchFamily="34" charset="0"/>
              </a:rPr>
              <a:t> 2005</a:t>
            </a: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Jurnal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internasional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palsu</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dari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negara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tetangga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web site, </a:t>
            </a:r>
            <a:r>
              <a:rPr lang="en-US" sz="2200" dirty="0" err="1" smtClean="0">
                <a:latin typeface="Arial" pitchFamily="34" charset="0"/>
                <a:cs typeface="Arial" pitchFamily="34" charset="0"/>
              </a:rPr>
              <a:t>daftar</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profesor</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palsu</a:t>
            </a:r>
            <a:endParaRPr lang="en-US" sz="2200" dirty="0" smtClean="0">
              <a:latin typeface="Arial" pitchFamily="34" charset="0"/>
              <a:cs typeface="Arial" pitchFamily="34" charset="0"/>
            </a:endParaRP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Jurnal</a:t>
            </a:r>
            <a:r>
              <a:rPr lang="en-US" sz="2200" dirty="0" smtClean="0">
                <a:latin typeface="Arial" pitchFamily="34" charset="0"/>
                <a:cs typeface="Arial" pitchFamily="34" charset="0"/>
              </a:rPr>
              <a:t> online </a:t>
            </a:r>
            <a:r>
              <a:rPr lang="en-US" sz="2200" dirty="0" err="1" smtClean="0">
                <a:latin typeface="Arial" pitchFamily="34" charset="0"/>
                <a:cs typeface="Arial" pitchFamily="34" charset="0"/>
              </a:rPr>
              <a:t>tetapi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hardcopy </a:t>
            </a:r>
            <a:r>
              <a:rPr lang="en-US" sz="2200" dirty="0" err="1" smtClean="0">
                <a:latin typeface="Arial" pitchFamily="34" charset="0"/>
                <a:cs typeface="Arial" pitchFamily="34" charset="0"/>
              </a:rPr>
              <a:t>klaim</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maks</a:t>
            </a:r>
            <a:r>
              <a:rPr lang="en-US" sz="2200" dirty="0" smtClean="0">
                <a:latin typeface="Arial" pitchFamily="34" charset="0"/>
                <a:cs typeface="Arial" pitchFamily="34" charset="0"/>
              </a:rPr>
              <a:t> 40 , </a:t>
            </a:r>
            <a:r>
              <a:rPr lang="en-US" sz="2200" dirty="0" err="1" smtClean="0">
                <a:latin typeface="Arial" pitchFamily="34" charset="0"/>
                <a:cs typeface="Arial" pitchFamily="34" charset="0"/>
              </a:rPr>
              <a:t>kalau</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a:t>
            </a:r>
            <a:r>
              <a:rPr lang="en-US" sz="2200" dirty="0" smtClean="0">
                <a:latin typeface="Arial" pitchFamily="34" charset="0"/>
                <a:cs typeface="Arial" pitchFamily="34" charset="0"/>
                <a:sym typeface="Wingdings" pitchFamily="2" charset="2"/>
              </a:rPr>
              <a:t></a:t>
            </a:r>
            <a:r>
              <a:rPr lang="en-US" sz="2200" dirty="0" err="1" smtClean="0">
                <a:latin typeface="Arial" pitchFamily="34" charset="0"/>
                <a:cs typeface="Arial" pitchFamily="34" charset="0"/>
              </a:rPr>
              <a:t>maks</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setara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dengan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jurnal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nasional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terakreditasi</a:t>
            </a:r>
            <a:r>
              <a:rPr lang="en-US" sz="2200" dirty="0" smtClean="0">
                <a:latin typeface="Arial" pitchFamily="34" charset="0"/>
                <a:cs typeface="Arial" pitchFamily="34" charset="0"/>
              </a:rPr>
              <a:t> 25</a:t>
            </a: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penelitian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kurang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atau</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angka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kredit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bidang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utama</a:t>
            </a:r>
            <a:endParaRPr lang="en-US" sz="2200" dirty="0" smtClean="0">
              <a:latin typeface="Arial" pitchFamily="34" charset="0"/>
              <a:cs typeface="Arial" pitchFamily="34" charset="0"/>
            </a:endParaRPr>
          </a:p>
          <a:p>
            <a:pPr>
              <a:buFont typeface="Arial" pitchFamily="34" charset="0"/>
              <a:buChar char="•"/>
            </a:pPr>
            <a:r>
              <a:rPr lang="en-US" sz="2200" dirty="0" smtClean="0">
                <a:latin typeface="Arial" pitchFamily="34" charset="0"/>
                <a:cs typeface="Arial" pitchFamily="34" charset="0"/>
              </a:rPr>
              <a:t> ≤ 80%</a:t>
            </a: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Kenaikan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jabatan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kurun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waktu</a:t>
            </a:r>
            <a:r>
              <a:rPr lang="en-US" sz="2200" dirty="0" smtClean="0">
                <a:latin typeface="Arial" pitchFamily="34" charset="0"/>
                <a:cs typeface="Arial" pitchFamily="34" charset="0"/>
              </a:rPr>
              <a:t> 1 </a:t>
            </a:r>
            <a:r>
              <a:rPr lang="en-US" sz="2200" dirty="0" err="1" smtClean="0">
                <a:latin typeface="Arial" pitchFamily="34" charset="0"/>
                <a:cs typeface="Arial" pitchFamily="34" charset="0"/>
              </a:rPr>
              <a:t>th≤Kenaikan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jabatan</a:t>
            </a:r>
            <a:r>
              <a:rPr lang="en-US" sz="2200" dirty="0" smtClean="0">
                <a:latin typeface="Arial" pitchFamily="34" charset="0"/>
                <a:cs typeface="Arial" pitchFamily="34" charset="0"/>
              </a:rPr>
              <a:t>  ≤ 3 </a:t>
            </a:r>
            <a:r>
              <a:rPr lang="en-US" sz="2200" dirty="0" err="1" smtClean="0">
                <a:latin typeface="Arial" pitchFamily="34" charset="0"/>
                <a:cs typeface="Arial" pitchFamily="34" charset="0"/>
              </a:rPr>
              <a:t>thn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karya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ilmiah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jurnal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terakreditasi</a:t>
            </a:r>
            <a:endParaRPr lang="en-US" sz="2200" dirty="0" smtClean="0">
              <a:latin typeface="Arial" pitchFamily="34" charset="0"/>
              <a:cs typeface="Arial" pitchFamily="34" charset="0"/>
            </a:endParaRPr>
          </a:p>
          <a:p>
            <a:pPr>
              <a:buFont typeface="Arial" pitchFamily="34" charset="0"/>
              <a:buChar char="•"/>
            </a:pPr>
            <a:endParaRPr lang="en-US"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304800" y="228600"/>
            <a:ext cx="8763000" cy="6370975"/>
          </a:xfrm>
          <a:prstGeom prst="rect">
            <a:avLst/>
          </a:prstGeom>
          <a:noFill/>
        </p:spPr>
        <p:txBody>
          <a:bodyPr wrap="square" rtlCol="0">
            <a:spAutoFit/>
          </a:bodyPr>
          <a:lstStyle/>
          <a:p>
            <a:pPr>
              <a:buFont typeface="Arial" pitchFamily="34" charset="0"/>
              <a:buChar char="•"/>
            </a:pPr>
            <a:r>
              <a:rPr lang="en-US" sz="2400" dirty="0" err="1" smtClean="0"/>
              <a:t>Buku</a:t>
            </a:r>
            <a:r>
              <a:rPr lang="en-US" sz="2400" dirty="0" smtClean="0"/>
              <a:t> Monograph </a:t>
            </a:r>
            <a:r>
              <a:rPr lang="en-US" sz="2400" dirty="0" err="1" smtClean="0"/>
              <a:t>dan</a:t>
            </a:r>
            <a:r>
              <a:rPr lang="en-US" sz="2400" dirty="0" smtClean="0"/>
              <a:t> </a:t>
            </a:r>
            <a:r>
              <a:rPr lang="en-US" sz="2400" dirty="0" err="1" smtClean="0"/>
              <a:t>Buku</a:t>
            </a:r>
            <a:r>
              <a:rPr lang="en-US" sz="2400" dirty="0" smtClean="0"/>
              <a:t> </a:t>
            </a:r>
            <a:r>
              <a:rPr lang="en-US" sz="2400" dirty="0" err="1" smtClean="0"/>
              <a:t>Referensi</a:t>
            </a:r>
            <a:r>
              <a:rPr lang="en-US" sz="2400" dirty="0" smtClean="0"/>
              <a:t> </a:t>
            </a:r>
            <a:r>
              <a:rPr lang="en-US" sz="2400" dirty="0" err="1" smtClean="0"/>
              <a:t>merupakan</a:t>
            </a:r>
            <a:r>
              <a:rPr lang="en-US" sz="2400" dirty="0" smtClean="0"/>
              <a:t> </a:t>
            </a:r>
            <a:r>
              <a:rPr lang="en-US" sz="2400" dirty="0" err="1" smtClean="0"/>
              <a:t>buku</a:t>
            </a:r>
            <a:r>
              <a:rPr lang="en-US" sz="2400" dirty="0" smtClean="0"/>
              <a:t> ajar, </a:t>
            </a:r>
            <a:r>
              <a:rPr lang="en-US" sz="2400" dirty="0" err="1" smtClean="0"/>
              <a:t>setelah</a:t>
            </a:r>
            <a:r>
              <a:rPr lang="en-US" sz="2400" dirty="0" smtClean="0"/>
              <a:t> </a:t>
            </a:r>
            <a:r>
              <a:rPr lang="en-US" sz="2400" dirty="0" err="1" smtClean="0"/>
              <a:t>dicek</a:t>
            </a:r>
            <a:r>
              <a:rPr lang="en-US" sz="2400" dirty="0" smtClean="0"/>
              <a:t> </a:t>
            </a:r>
            <a:r>
              <a:rPr lang="en-US" sz="2400" dirty="0" err="1" smtClean="0"/>
              <a:t>pada</a:t>
            </a:r>
            <a:r>
              <a:rPr lang="en-US" sz="2400" dirty="0" smtClean="0"/>
              <a:t>  </a:t>
            </a:r>
            <a:r>
              <a:rPr lang="en-US" sz="2400" dirty="0" err="1" smtClean="0"/>
              <a:t>Kata</a:t>
            </a:r>
            <a:r>
              <a:rPr lang="en-US" sz="2400" dirty="0" smtClean="0"/>
              <a:t> </a:t>
            </a:r>
            <a:r>
              <a:rPr lang="en-US" sz="2400" dirty="0" err="1" smtClean="0"/>
              <a:t>Pengantar</a:t>
            </a:r>
            <a:r>
              <a:rPr lang="en-US" sz="2400" dirty="0" smtClean="0"/>
              <a:t>. </a:t>
            </a:r>
          </a:p>
          <a:p>
            <a:pPr>
              <a:buFont typeface="Arial" pitchFamily="34" charset="0"/>
              <a:buChar char="•"/>
            </a:pPr>
            <a:endParaRPr lang="en-US" sz="2400" dirty="0" smtClean="0"/>
          </a:p>
          <a:p>
            <a:pPr>
              <a:buFont typeface="Arial" pitchFamily="34" charset="0"/>
              <a:buChar char="•"/>
            </a:pPr>
            <a:r>
              <a:rPr lang="en-US" sz="2400" dirty="0" err="1" smtClean="0"/>
              <a:t>Disertasi</a:t>
            </a:r>
            <a:r>
              <a:rPr lang="en-US" sz="2400" dirty="0" smtClean="0"/>
              <a:t> </a:t>
            </a:r>
            <a:r>
              <a:rPr lang="en-US" sz="2400" dirty="0" err="1" smtClean="0"/>
              <a:t>diterbitkan</a:t>
            </a:r>
            <a:r>
              <a:rPr lang="en-US" sz="2400" dirty="0" smtClean="0"/>
              <a:t> </a:t>
            </a:r>
            <a:r>
              <a:rPr lang="en-US" sz="2400" dirty="0" err="1" smtClean="0"/>
              <a:t>sebagai</a:t>
            </a:r>
            <a:r>
              <a:rPr lang="en-US" sz="2400" dirty="0" smtClean="0"/>
              <a:t> </a:t>
            </a:r>
            <a:r>
              <a:rPr lang="en-US" sz="2400" dirty="0" err="1" smtClean="0"/>
              <a:t>Buku</a:t>
            </a:r>
            <a:r>
              <a:rPr lang="en-US" sz="2400" dirty="0" smtClean="0"/>
              <a:t> </a:t>
            </a:r>
            <a:r>
              <a:rPr lang="en-US" sz="2400" dirty="0" err="1" smtClean="0"/>
              <a:t>Referensi</a:t>
            </a:r>
            <a:endParaRPr lang="en-US" sz="2400" dirty="0" smtClean="0"/>
          </a:p>
          <a:p>
            <a:pPr>
              <a:buFont typeface="Arial" pitchFamily="34" charset="0"/>
              <a:buChar char="•"/>
            </a:pPr>
            <a:endParaRPr lang="en-US" sz="2400" dirty="0" smtClean="0"/>
          </a:p>
          <a:p>
            <a:pPr>
              <a:buFont typeface="Arial" pitchFamily="34" charset="0"/>
              <a:buChar char="•"/>
            </a:pPr>
            <a:r>
              <a:rPr lang="en-US" sz="2400" dirty="0" err="1" smtClean="0"/>
              <a:t>Karya</a:t>
            </a:r>
            <a:r>
              <a:rPr lang="en-US" sz="2400" dirty="0" smtClean="0"/>
              <a:t> </a:t>
            </a:r>
            <a:r>
              <a:rPr lang="en-US" sz="2400" dirty="0" err="1" smtClean="0"/>
              <a:t>ilmiah</a:t>
            </a:r>
            <a:r>
              <a:rPr lang="en-US" sz="2400" dirty="0" smtClean="0"/>
              <a:t> </a:t>
            </a:r>
            <a:r>
              <a:rPr lang="en-US" sz="2400" dirty="0" err="1" smtClean="0"/>
              <a:t>dipublikasikan</a:t>
            </a:r>
            <a:r>
              <a:rPr lang="en-US" sz="2400" dirty="0" smtClean="0"/>
              <a:t> </a:t>
            </a:r>
            <a:r>
              <a:rPr lang="en-US" sz="2400" dirty="0" err="1" smtClean="0"/>
              <a:t>dari</a:t>
            </a:r>
            <a:r>
              <a:rPr lang="en-US" sz="2400" dirty="0" smtClean="0"/>
              <a:t> </a:t>
            </a:r>
            <a:r>
              <a:rPr lang="en-US" sz="2400" dirty="0" err="1" smtClean="0"/>
              <a:t>hasil</a:t>
            </a:r>
            <a:r>
              <a:rPr lang="en-US" sz="2400" dirty="0" smtClean="0"/>
              <a:t> </a:t>
            </a:r>
            <a:r>
              <a:rPr lang="en-US" sz="2400" dirty="0" err="1" smtClean="0"/>
              <a:t>penelitian</a:t>
            </a:r>
            <a:r>
              <a:rPr lang="en-US" sz="2400" dirty="0" smtClean="0"/>
              <a:t> </a:t>
            </a:r>
            <a:r>
              <a:rPr lang="en-US" sz="2400" dirty="0" err="1" smtClean="0"/>
              <a:t>pada</a:t>
            </a:r>
            <a:r>
              <a:rPr lang="en-US" sz="2400" dirty="0" smtClean="0"/>
              <a:t> </a:t>
            </a:r>
            <a:r>
              <a:rPr lang="en-US" sz="2400" dirty="0" err="1" smtClean="0"/>
              <a:t>bulan</a:t>
            </a:r>
            <a:r>
              <a:rPr lang="en-US" sz="2400" dirty="0" smtClean="0"/>
              <a:t> Mei </a:t>
            </a:r>
            <a:r>
              <a:rPr lang="en-US" sz="2400" dirty="0" err="1" smtClean="0"/>
              <a:t>tahun</a:t>
            </a:r>
            <a:r>
              <a:rPr lang="en-US" sz="2400" dirty="0" smtClean="0"/>
              <a:t> 2010 </a:t>
            </a:r>
            <a:r>
              <a:rPr lang="en-US" sz="2400" dirty="0" err="1" smtClean="0"/>
              <a:t>tetapi</a:t>
            </a:r>
            <a:r>
              <a:rPr lang="en-US" sz="2400" dirty="0" smtClean="0"/>
              <a:t> </a:t>
            </a:r>
            <a:r>
              <a:rPr lang="en-US" sz="2400" dirty="0" err="1" smtClean="0"/>
              <a:t>penelitian</a:t>
            </a:r>
            <a:r>
              <a:rPr lang="en-US" sz="2400" dirty="0" smtClean="0"/>
              <a:t> </a:t>
            </a:r>
            <a:r>
              <a:rPr lang="en-US" sz="2400" dirty="0" err="1" smtClean="0"/>
              <a:t>mulai</a:t>
            </a:r>
            <a:r>
              <a:rPr lang="en-US" sz="2400" dirty="0" smtClean="0"/>
              <a:t> </a:t>
            </a:r>
            <a:r>
              <a:rPr lang="en-US" sz="2400" dirty="0" err="1" smtClean="0"/>
              <a:t>bulan</a:t>
            </a:r>
            <a:r>
              <a:rPr lang="en-US" sz="2400" dirty="0" smtClean="0"/>
              <a:t> April </a:t>
            </a:r>
            <a:r>
              <a:rPr lang="en-US" sz="2400" dirty="0" err="1" smtClean="0"/>
              <a:t>dan</a:t>
            </a:r>
            <a:r>
              <a:rPr lang="en-US" sz="2400" dirty="0" smtClean="0"/>
              <a:t> </a:t>
            </a:r>
            <a:r>
              <a:rPr lang="en-US" sz="2400" dirty="0" err="1" smtClean="0"/>
              <a:t>selesai</a:t>
            </a:r>
            <a:r>
              <a:rPr lang="en-US" sz="2400" dirty="0" smtClean="0"/>
              <a:t> </a:t>
            </a:r>
            <a:r>
              <a:rPr lang="en-US" sz="2400" dirty="0" err="1" smtClean="0"/>
              <a:t>oktober</a:t>
            </a:r>
            <a:r>
              <a:rPr lang="en-US" sz="2400" dirty="0" smtClean="0">
                <a:sym typeface="Wingdings" pitchFamily="2" charset="2"/>
              </a:rPr>
              <a:t> impossible</a:t>
            </a:r>
            <a:r>
              <a:rPr lang="en-US" sz="2400" dirty="0" smtClean="0"/>
              <a:t> </a:t>
            </a:r>
          </a:p>
          <a:p>
            <a:pPr>
              <a:buFont typeface="Arial" pitchFamily="34" charset="0"/>
              <a:buChar char="•"/>
            </a:pPr>
            <a:endParaRPr lang="en-US" sz="2400" dirty="0" smtClean="0"/>
          </a:p>
          <a:p>
            <a:pPr>
              <a:buFont typeface="Arial" pitchFamily="34" charset="0"/>
              <a:buChar char="•"/>
            </a:pPr>
            <a:r>
              <a:rPr lang="en-US" sz="2400" dirty="0" smtClean="0"/>
              <a:t>Cover </a:t>
            </a:r>
            <a:r>
              <a:rPr lang="en-US" sz="2400" dirty="0" err="1" smtClean="0"/>
              <a:t>jurnal</a:t>
            </a:r>
            <a:r>
              <a:rPr lang="en-US" sz="2400" dirty="0" smtClean="0"/>
              <a:t> </a:t>
            </a:r>
            <a:r>
              <a:rPr lang="en-US" sz="2400" dirty="0" err="1" smtClean="0"/>
              <a:t>diganti</a:t>
            </a:r>
            <a:r>
              <a:rPr lang="en-US" sz="2400" dirty="0" smtClean="0"/>
              <a:t> , </a:t>
            </a:r>
            <a:r>
              <a:rPr lang="en-US" sz="2400" dirty="0" err="1" smtClean="0"/>
              <a:t>isi</a:t>
            </a:r>
            <a:r>
              <a:rPr lang="en-US" sz="2400" dirty="0" smtClean="0"/>
              <a:t> </a:t>
            </a:r>
            <a:r>
              <a:rPr lang="en-US" sz="2400" dirty="0" err="1" smtClean="0"/>
              <a:t>diganti</a:t>
            </a:r>
            <a:r>
              <a:rPr lang="en-US" sz="2400" dirty="0" smtClean="0"/>
              <a:t>/</a:t>
            </a:r>
            <a:r>
              <a:rPr lang="en-US" sz="2400" dirty="0" err="1" smtClean="0"/>
              <a:t>diselipkan</a:t>
            </a:r>
            <a:r>
              <a:rPr lang="en-US" sz="2400" dirty="0" smtClean="0"/>
              <a:t> </a:t>
            </a:r>
            <a:r>
              <a:rPr lang="en-US" sz="2400" dirty="0" err="1" smtClean="0"/>
              <a:t>karya</a:t>
            </a:r>
            <a:r>
              <a:rPr lang="en-US" sz="2400" dirty="0" smtClean="0"/>
              <a:t> </a:t>
            </a:r>
            <a:r>
              <a:rPr lang="en-US" sz="2400" dirty="0" err="1" smtClean="0"/>
              <a:t>ilmiah</a:t>
            </a:r>
            <a:r>
              <a:rPr lang="en-US" sz="2400" dirty="0" smtClean="0"/>
              <a:t> </a:t>
            </a:r>
            <a:r>
              <a:rPr lang="en-US" sz="2400" dirty="0" err="1" smtClean="0"/>
              <a:t>ybs</a:t>
            </a:r>
            <a:r>
              <a:rPr lang="en-US" sz="2400" dirty="0" smtClean="0"/>
              <a:t> </a:t>
            </a:r>
          </a:p>
          <a:p>
            <a:pPr>
              <a:buFont typeface="Arial" pitchFamily="34" charset="0"/>
              <a:buChar char="•"/>
            </a:pPr>
            <a:endParaRPr lang="en-US" sz="2400" dirty="0" smtClean="0"/>
          </a:p>
          <a:p>
            <a:pPr>
              <a:buFont typeface="Arial" pitchFamily="34" charset="0"/>
              <a:buChar char="•"/>
            </a:pPr>
            <a:r>
              <a:rPr lang="en-US" sz="2400" dirty="0" err="1" smtClean="0"/>
              <a:t>Isi</a:t>
            </a:r>
            <a:r>
              <a:rPr lang="en-US" sz="2400" dirty="0" smtClean="0"/>
              <a:t> </a:t>
            </a:r>
            <a:r>
              <a:rPr lang="en-US" sz="2400" dirty="0" err="1" smtClean="0"/>
              <a:t>karya</a:t>
            </a:r>
            <a:r>
              <a:rPr lang="en-US" sz="2400" dirty="0" smtClean="0"/>
              <a:t> </a:t>
            </a:r>
            <a:r>
              <a:rPr lang="en-US" sz="2400" dirty="0" err="1" smtClean="0"/>
              <a:t>ilmiah</a:t>
            </a:r>
            <a:r>
              <a:rPr lang="en-US" sz="2400" dirty="0" smtClean="0"/>
              <a:t> </a:t>
            </a:r>
            <a:r>
              <a:rPr lang="en-US" sz="2400" dirty="0" err="1" smtClean="0"/>
              <a:t>tidak</a:t>
            </a:r>
            <a:r>
              <a:rPr lang="en-US" sz="2400" dirty="0" smtClean="0"/>
              <a:t> </a:t>
            </a:r>
            <a:r>
              <a:rPr lang="en-US" sz="2400" dirty="0" err="1" smtClean="0"/>
              <a:t>ada</a:t>
            </a:r>
            <a:r>
              <a:rPr lang="en-US" sz="2400" dirty="0" smtClean="0"/>
              <a:t> </a:t>
            </a:r>
            <a:r>
              <a:rPr lang="en-US" sz="2400" dirty="0" err="1" smtClean="0"/>
              <a:t>kaitan</a:t>
            </a:r>
            <a:r>
              <a:rPr lang="en-US" sz="2400" dirty="0" smtClean="0"/>
              <a:t> </a:t>
            </a:r>
            <a:r>
              <a:rPr lang="en-US" sz="2400" dirty="0" err="1" smtClean="0"/>
              <a:t>dengan</a:t>
            </a:r>
            <a:r>
              <a:rPr lang="en-US" sz="2400" dirty="0" smtClean="0"/>
              <a:t> </a:t>
            </a:r>
            <a:r>
              <a:rPr lang="en-US" sz="2400" dirty="0" err="1" smtClean="0"/>
              <a:t>daftar</a:t>
            </a:r>
            <a:r>
              <a:rPr lang="en-US" sz="2400" dirty="0" smtClean="0"/>
              <a:t> </a:t>
            </a:r>
            <a:r>
              <a:rPr lang="en-US" sz="2400" dirty="0" err="1" smtClean="0"/>
              <a:t>referensi</a:t>
            </a:r>
            <a:endParaRPr lang="en-US" sz="2400" dirty="0" smtClean="0"/>
          </a:p>
          <a:p>
            <a:pPr>
              <a:buFont typeface="Arial" pitchFamily="34" charset="0"/>
              <a:buChar char="•"/>
            </a:pPr>
            <a:endParaRPr lang="en-US" sz="2400" dirty="0" smtClean="0"/>
          </a:p>
          <a:p>
            <a:pPr>
              <a:buFont typeface="Arial" pitchFamily="34" charset="0"/>
              <a:buChar char="•"/>
            </a:pPr>
            <a:r>
              <a:rPr lang="en-US" sz="2400" dirty="0" smtClean="0"/>
              <a:t> </a:t>
            </a:r>
            <a:r>
              <a:rPr lang="en-US" sz="2400" dirty="0" err="1" smtClean="0"/>
              <a:t>abstrak</a:t>
            </a:r>
            <a:r>
              <a:rPr lang="en-US" sz="2400" dirty="0" smtClean="0"/>
              <a:t> </a:t>
            </a:r>
            <a:r>
              <a:rPr lang="en-US" sz="2400" dirty="0" err="1" smtClean="0"/>
              <a:t>kurang</a:t>
            </a:r>
            <a:r>
              <a:rPr lang="en-US" sz="2400" dirty="0" smtClean="0"/>
              <a:t> </a:t>
            </a:r>
            <a:r>
              <a:rPr lang="en-US" sz="2400" dirty="0" err="1" smtClean="0"/>
              <a:t>baik</a:t>
            </a:r>
            <a:endParaRPr lang="en-US" sz="2400" dirty="0" smtClean="0"/>
          </a:p>
          <a:p>
            <a:pPr>
              <a:buFont typeface="Arial" pitchFamily="34" charset="0"/>
              <a:buChar char="•"/>
            </a:pPr>
            <a:endParaRPr lang="en-US" sz="2400" dirty="0" smtClean="0"/>
          </a:p>
          <a:p>
            <a:r>
              <a:rPr lang="en-US" sz="2400" dirty="0" err="1" smtClean="0"/>
              <a:t>Ketentuan</a:t>
            </a:r>
            <a:r>
              <a:rPr lang="en-US" sz="2400" dirty="0" smtClean="0"/>
              <a:t> </a:t>
            </a:r>
            <a:r>
              <a:rPr lang="en-US" sz="2400" dirty="0" err="1" smtClean="0"/>
              <a:t>tentang</a:t>
            </a:r>
            <a:r>
              <a:rPr lang="en-US" sz="2400" dirty="0" smtClean="0"/>
              <a:t> </a:t>
            </a:r>
            <a:r>
              <a:rPr lang="en-US" sz="2400" dirty="0" err="1" smtClean="0"/>
              <a:t>karya</a:t>
            </a:r>
            <a:r>
              <a:rPr lang="en-US" sz="2400" dirty="0" smtClean="0"/>
              <a:t> </a:t>
            </a:r>
            <a:r>
              <a:rPr lang="en-US" sz="2400" dirty="0" err="1" smtClean="0"/>
              <a:t>ilmiah</a:t>
            </a:r>
            <a:r>
              <a:rPr lang="en-US" sz="2400" dirty="0" smtClean="0"/>
              <a:t> </a:t>
            </a:r>
            <a:r>
              <a:rPr lang="en-US" sz="2400" dirty="0" err="1" smtClean="0"/>
              <a:t>sedang</a:t>
            </a:r>
            <a:r>
              <a:rPr lang="en-US" sz="2400" dirty="0" smtClean="0"/>
              <a:t> </a:t>
            </a:r>
            <a:r>
              <a:rPr lang="en-US" sz="2400" dirty="0" err="1" smtClean="0"/>
              <a:t>tugas</a:t>
            </a:r>
            <a:r>
              <a:rPr lang="en-US" sz="2400" dirty="0" smtClean="0"/>
              <a:t> </a:t>
            </a:r>
            <a:r>
              <a:rPr lang="en-US" sz="2400" dirty="0" err="1" smtClean="0"/>
              <a:t>belajar</a:t>
            </a:r>
            <a:endParaRPr lang="en-US" sz="2400" dirty="0" smtClean="0"/>
          </a:p>
          <a:p>
            <a:r>
              <a:rPr lang="en-US" sz="2400" dirty="0" err="1" smtClean="0"/>
              <a:t>Surat</a:t>
            </a:r>
            <a:r>
              <a:rPr lang="en-US" sz="2400" dirty="0" smtClean="0"/>
              <a:t> </a:t>
            </a:r>
            <a:r>
              <a:rPr lang="en-US" sz="2400" dirty="0" err="1" smtClean="0"/>
              <a:t>Sesditjen</a:t>
            </a:r>
            <a:r>
              <a:rPr lang="en-US" sz="2400" dirty="0" smtClean="0"/>
              <a:t> </a:t>
            </a:r>
            <a:r>
              <a:rPr lang="en-US" sz="2400" dirty="0" err="1" smtClean="0"/>
              <a:t>Dikti</a:t>
            </a:r>
            <a:r>
              <a:rPr lang="en-US" sz="2400" dirty="0" smtClean="0"/>
              <a:t> </a:t>
            </a:r>
            <a:r>
              <a:rPr lang="en-US" sz="2400" dirty="0" smtClean="0">
                <a:sym typeface="Wingdings" pitchFamily="2" charset="2"/>
              </a:rPr>
              <a:t> </a:t>
            </a:r>
            <a:r>
              <a:rPr lang="en-US" sz="2400" dirty="0" err="1" smtClean="0">
                <a:sym typeface="Wingdings" pitchFamily="2" charset="2"/>
              </a:rPr>
              <a:t>Rektor</a:t>
            </a:r>
            <a:r>
              <a:rPr lang="en-US" sz="2400" dirty="0" smtClean="0">
                <a:sym typeface="Wingdings" pitchFamily="2" charset="2"/>
              </a:rPr>
              <a:t> </a:t>
            </a:r>
            <a:r>
              <a:rPr lang="en-US" sz="2400" dirty="0" err="1" smtClean="0">
                <a:sym typeface="Wingdings" pitchFamily="2" charset="2"/>
              </a:rPr>
              <a:t>Unand</a:t>
            </a:r>
            <a:r>
              <a:rPr lang="en-US" sz="2400" dirty="0" smtClean="0"/>
              <a:t> </a:t>
            </a:r>
            <a:endParaRPr lang="en-US" sz="2400" dirty="0"/>
          </a:p>
        </p:txBody>
      </p:sp>
      <p:sp>
        <p:nvSpPr>
          <p:cNvPr id="4" name="Action Button: End 3">
            <a:hlinkClick r:id="rId2" action="ppaction://hlinkfile" highlightClick="1"/>
          </p:cNvPr>
          <p:cNvSpPr/>
          <p:nvPr/>
        </p:nvSpPr>
        <p:spPr>
          <a:xfrm>
            <a:off x="4800600" y="5791200"/>
            <a:ext cx="661416" cy="356616"/>
          </a:xfrm>
          <a:prstGeom prst="actionButtonEn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End 4">
            <a:hlinkClick r:id="rId3" action="ppaction://hlinkpres?slideindex=1&amp;slidetitle=Slide 1" highlightClick="1"/>
          </p:cNvPr>
          <p:cNvSpPr/>
          <p:nvPr/>
        </p:nvSpPr>
        <p:spPr>
          <a:xfrm>
            <a:off x="2895600" y="4648200"/>
            <a:ext cx="661416" cy="356616"/>
          </a:xfrm>
          <a:prstGeom prst="actionButtonEn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rId4" action="ppaction://hlinkpres?slideindex=1&amp;slidetitle=Slide 1" highlightClick="1"/>
          </p:cNvPr>
          <p:cNvSpPr/>
          <p:nvPr/>
        </p:nvSpPr>
        <p:spPr>
          <a:xfrm>
            <a:off x="5562600" y="1371600"/>
            <a:ext cx="661416" cy="356616"/>
          </a:xfrm>
          <a:prstGeom prst="actionButtonEn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610600" cy="5201424"/>
          </a:xfrm>
          <a:prstGeom prst="rect">
            <a:avLst/>
          </a:prstGeom>
          <a:noFill/>
        </p:spPr>
        <p:txBody>
          <a:bodyPr wrap="square" rtlCol="0">
            <a:spAutoFit/>
          </a:bodyPr>
          <a:lstStyle/>
          <a:p>
            <a:r>
              <a:rPr lang="en-US" sz="2400" b="1" smtClean="0"/>
              <a:t>FGD TIM PAK 28 Maret 2012, Hasil Penilaian Tim Validasi</a:t>
            </a:r>
          </a:p>
          <a:p>
            <a:endParaRPr lang="en-US" sz="2200" b="1" smtClean="0"/>
          </a:p>
          <a:p>
            <a:r>
              <a:rPr lang="en-US" sz="2200" b="1" smtClean="0"/>
              <a:t>5 buah berkas usulan keGB yang sudah diperiksa oleh Tim PAK diperiksa kembali oleh Tim Validasi . Beberapa temuan :</a:t>
            </a:r>
          </a:p>
          <a:p>
            <a:endParaRPr lang="en-US" sz="2200" b="1" smtClean="0"/>
          </a:p>
          <a:p>
            <a:pPr>
              <a:buFont typeface="Wingdings" pitchFamily="2" charset="2"/>
              <a:buChar char="§"/>
            </a:pPr>
            <a:r>
              <a:rPr lang="en-US" sz="2200" b="1" smtClean="0"/>
              <a:t>Jurnal LIPI dianggap sama dengan jurnal nasional terakreditasi Dikti</a:t>
            </a:r>
          </a:p>
          <a:p>
            <a:pPr>
              <a:buFont typeface="Wingdings" pitchFamily="2" charset="2"/>
              <a:buChar char="§"/>
            </a:pPr>
            <a:endParaRPr lang="en-US" sz="2200" b="1" smtClean="0"/>
          </a:p>
          <a:p>
            <a:pPr>
              <a:buFont typeface="Wingdings" pitchFamily="2" charset="2"/>
              <a:buChar char="§"/>
            </a:pPr>
            <a:r>
              <a:rPr lang="en-US" sz="2200" b="1" smtClean="0"/>
              <a:t>Karya ilmiah di jurnal hasil pemikiran bukan hasil penelitian </a:t>
            </a:r>
          </a:p>
          <a:p>
            <a:pPr>
              <a:buFont typeface="Wingdings" pitchFamily="2" charset="2"/>
              <a:buChar char="§"/>
            </a:pPr>
            <a:endParaRPr lang="en-US" sz="2200" b="1" smtClean="0"/>
          </a:p>
          <a:p>
            <a:pPr>
              <a:buFont typeface="Wingdings" pitchFamily="2" charset="2"/>
              <a:buChar char="§"/>
            </a:pPr>
            <a:r>
              <a:rPr lang="en-US" sz="2200" b="1" smtClean="0"/>
              <a:t>Pemahaman tentang Buku Referensi dan monograph. Ada buku  monograph yang sebetulnya adalah buku ajar </a:t>
            </a:r>
          </a:p>
          <a:p>
            <a:pPr>
              <a:buFont typeface="Wingdings" pitchFamily="2" charset="2"/>
              <a:buChar char="§"/>
            </a:pPr>
            <a:endParaRPr lang="en-US" sz="2200" b="1" smtClean="0"/>
          </a:p>
          <a:p>
            <a:pPr>
              <a:buFont typeface="Wingdings" pitchFamily="2" charset="2"/>
              <a:buChar char="§"/>
            </a:pPr>
            <a:r>
              <a:rPr lang="en-US" sz="2200" b="1" smtClean="0"/>
              <a:t>Jurnal nasional terakreditasi dikti edisi supplemen dianggap sama dengan edisi jurnal terakreditasi edisi reguler</a:t>
            </a:r>
            <a:endParaRPr lang="en-US" sz="2200" b="1"/>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informasi ak kenaikan jabatan/pangkat</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TextBox 3"/>
          <p:cNvSpPr txBox="1"/>
          <p:nvPr/>
        </p:nvSpPr>
        <p:spPr>
          <a:xfrm>
            <a:off x="228600" y="1143000"/>
            <a:ext cx="8915400" cy="4154984"/>
          </a:xfrm>
          <a:prstGeom prst="rect">
            <a:avLst/>
          </a:prstGeom>
          <a:noFill/>
        </p:spPr>
        <p:txBody>
          <a:bodyPr wrap="square" rtlCol="0">
            <a:spAutoFit/>
          </a:bodyPr>
          <a:lstStyle/>
          <a:p>
            <a:r>
              <a:rPr lang="en-US" sz="4000" b="1" smtClean="0"/>
              <a:t>Lesson learnt 2013</a:t>
            </a:r>
          </a:p>
          <a:p>
            <a:endParaRPr lang="en-US" sz="2800" b="1" smtClean="0"/>
          </a:p>
          <a:p>
            <a:r>
              <a:rPr lang="en-US" sz="2800" b="1" smtClean="0"/>
              <a:t>Perkembangan Jurnal INA terindeks SCOPUS</a:t>
            </a:r>
          </a:p>
          <a:p>
            <a:endParaRPr lang="en-US" sz="2800" b="1" smtClean="0"/>
          </a:p>
          <a:p>
            <a:r>
              <a:rPr lang="en-US" sz="2800" b="1" smtClean="0"/>
              <a:t>Lembaga sering diacu  oleh Jurnal </a:t>
            </a:r>
          </a:p>
          <a:p>
            <a:endParaRPr lang="en-US" sz="2800" b="1" smtClean="0"/>
          </a:p>
          <a:p>
            <a:r>
              <a:rPr lang="en-US" sz="2800" b="1" smtClean="0"/>
              <a:t>Karya ilmiah  dipublikasikan di Jurnal sendiri</a:t>
            </a:r>
          </a:p>
          <a:p>
            <a:r>
              <a:rPr lang="en-US" sz="2800" b="1" smtClean="0"/>
              <a:t> ( most of them member of  Editorial Board)</a:t>
            </a:r>
          </a:p>
          <a:p>
            <a:endParaRPr lang="en-US" sz="2800" b="1" smtClean="0"/>
          </a:p>
        </p:txBody>
      </p:sp>
      <p:sp>
        <p:nvSpPr>
          <p:cNvPr id="5" name="Action Button: End 4">
            <a:hlinkClick r:id="rId2" action="ppaction://hlinkpres?slideindex=1&amp;slidetitle=Slide 1" highlightClick="1"/>
          </p:cNvPr>
          <p:cNvSpPr/>
          <p:nvPr/>
        </p:nvSpPr>
        <p:spPr>
          <a:xfrm>
            <a:off x="7239000" y="2209800"/>
            <a:ext cx="381000" cy="3810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rId3" action="ppaction://hlinkpres?slideindex=1&amp;slidetitle=Slide 1" highlightClick="1"/>
          </p:cNvPr>
          <p:cNvSpPr/>
          <p:nvPr/>
        </p:nvSpPr>
        <p:spPr>
          <a:xfrm>
            <a:off x="5638800" y="3048000"/>
            <a:ext cx="381000" cy="381000"/>
          </a:xfrm>
          <a:prstGeom prst="actionButtonE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End 6">
            <a:hlinkClick r:id="rId4" action="ppaction://hlinkpres?slideindex=1&amp;slidetitle=Slide 1" highlightClick="1"/>
          </p:cNvPr>
          <p:cNvSpPr/>
          <p:nvPr/>
        </p:nvSpPr>
        <p:spPr>
          <a:xfrm>
            <a:off x="7010400" y="4343400"/>
            <a:ext cx="381000" cy="381000"/>
          </a:xfrm>
          <a:prstGeom prst="actionButtonEnd">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informasi ak kenaikan jabatan/pangkat</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TextBox 3"/>
          <p:cNvSpPr txBox="1"/>
          <p:nvPr/>
        </p:nvSpPr>
        <p:spPr>
          <a:xfrm>
            <a:off x="0" y="76200"/>
            <a:ext cx="9144000" cy="6863417"/>
          </a:xfrm>
          <a:prstGeom prst="rect">
            <a:avLst/>
          </a:prstGeom>
          <a:noFill/>
        </p:spPr>
        <p:txBody>
          <a:bodyPr wrap="square" rtlCol="0">
            <a:spAutoFit/>
          </a:bodyPr>
          <a:lstStyle/>
          <a:p>
            <a:endParaRPr lang="en-US" sz="2200" b="1" dirty="0" smtClean="0"/>
          </a:p>
          <a:p>
            <a:r>
              <a:rPr lang="en-US" sz="2200" b="1" dirty="0" smtClean="0"/>
              <a:t> JURNAL YANG  DEFINITIVE TIDAK DIAKUI</a:t>
            </a:r>
            <a:endParaRPr lang="en-US" sz="2200" b="1" i="1" dirty="0" smtClean="0"/>
          </a:p>
          <a:p>
            <a:endParaRPr lang="en-US" sz="2200" b="1" dirty="0" smtClean="0"/>
          </a:p>
          <a:p>
            <a:pPr lvl="1">
              <a:buFont typeface="Wingdings" pitchFamily="2" charset="2"/>
              <a:buChar char="q"/>
            </a:pPr>
            <a:r>
              <a:rPr lang="en-US" sz="2200" b="1" dirty="0" smtClean="0"/>
              <a:t>JURNAL OF CIVILISATION</a:t>
            </a:r>
          </a:p>
          <a:p>
            <a:pPr lvl="1">
              <a:buFont typeface="Wingdings" pitchFamily="2" charset="2"/>
              <a:buChar char="q"/>
            </a:pPr>
            <a:endParaRPr lang="en-US" sz="2200" b="1" dirty="0" smtClean="0"/>
          </a:p>
          <a:p>
            <a:pPr lvl="1">
              <a:buFont typeface="Wingdings" pitchFamily="2" charset="2"/>
              <a:buChar char="q"/>
            </a:pPr>
            <a:r>
              <a:rPr lang="en-US" sz="2200" b="1" dirty="0" smtClean="0"/>
              <a:t>JURNAL INTEGRATION</a:t>
            </a:r>
          </a:p>
          <a:p>
            <a:pPr lvl="1">
              <a:buFont typeface="Wingdings" pitchFamily="2" charset="2"/>
              <a:buChar char="q"/>
            </a:pPr>
            <a:endParaRPr lang="en-US" sz="2200" b="1" dirty="0" smtClean="0"/>
          </a:p>
          <a:p>
            <a:pPr lvl="1">
              <a:buFont typeface="Wingdings" pitchFamily="2" charset="2"/>
              <a:buChar char="q"/>
            </a:pPr>
            <a:r>
              <a:rPr lang="en-US" sz="2200" b="1" dirty="0" smtClean="0"/>
              <a:t> TRANSFORMATION Journal of Social Studies</a:t>
            </a:r>
          </a:p>
          <a:p>
            <a:pPr lvl="1"/>
            <a:endParaRPr lang="en-US" sz="2200" b="1" dirty="0" smtClean="0"/>
          </a:p>
          <a:p>
            <a:pPr lvl="1">
              <a:buFont typeface="Wingdings" pitchFamily="2" charset="2"/>
              <a:buChar char="q"/>
            </a:pPr>
            <a:r>
              <a:rPr lang="en-US" sz="2200" b="1" dirty="0" smtClean="0"/>
              <a:t>JAM : </a:t>
            </a:r>
            <a:r>
              <a:rPr lang="en-US" sz="2200" b="1" dirty="0" err="1" smtClean="0"/>
              <a:t>surat</a:t>
            </a:r>
            <a:r>
              <a:rPr lang="en-US" sz="2200" b="1" dirty="0" smtClean="0"/>
              <a:t> Dir </a:t>
            </a:r>
            <a:r>
              <a:rPr lang="en-US" sz="2200" b="1" dirty="0" err="1" smtClean="0"/>
              <a:t>Diktendik</a:t>
            </a:r>
            <a:r>
              <a:rPr lang="en-US" sz="2200" b="1" dirty="0" smtClean="0"/>
              <a:t> no 309/E4.3/2012 </a:t>
            </a:r>
            <a:r>
              <a:rPr lang="en-US" sz="2200" b="1" dirty="0" err="1" smtClean="0"/>
              <a:t>tgl</a:t>
            </a:r>
            <a:r>
              <a:rPr lang="en-US" sz="2200" b="1" dirty="0" smtClean="0"/>
              <a:t> 07 Feb 2012. </a:t>
            </a:r>
            <a:r>
              <a:rPr lang="en-US" sz="2200" b="1" dirty="0" err="1" smtClean="0"/>
              <a:t>Penjelasan</a:t>
            </a:r>
            <a:r>
              <a:rPr lang="en-US" sz="2200" b="1" dirty="0" smtClean="0"/>
              <a:t> </a:t>
            </a:r>
            <a:r>
              <a:rPr lang="en-US" sz="2200" b="1" dirty="0" err="1" smtClean="0"/>
              <a:t>tgl</a:t>
            </a:r>
            <a:r>
              <a:rPr lang="en-US" sz="2200" b="1" dirty="0" smtClean="0"/>
              <a:t> 25 </a:t>
            </a:r>
            <a:r>
              <a:rPr lang="en-US" sz="2200" b="1" dirty="0" err="1" smtClean="0"/>
              <a:t>Juli</a:t>
            </a:r>
            <a:r>
              <a:rPr lang="en-US" sz="2200" b="1" dirty="0" smtClean="0"/>
              <a:t> 2012 </a:t>
            </a:r>
            <a:r>
              <a:rPr lang="en-US" sz="2200" b="1" dirty="0" err="1" smtClean="0"/>
              <a:t>tetap</a:t>
            </a:r>
            <a:r>
              <a:rPr lang="en-US" sz="2200" b="1" dirty="0" smtClean="0"/>
              <a:t> </a:t>
            </a:r>
            <a:r>
              <a:rPr lang="en-US" sz="2200" b="1" dirty="0" err="1" smtClean="0"/>
              <a:t>jurnal</a:t>
            </a:r>
            <a:r>
              <a:rPr lang="en-US" sz="2200" b="1" dirty="0" smtClean="0"/>
              <a:t> </a:t>
            </a:r>
            <a:r>
              <a:rPr lang="en-US" sz="2200" b="1" dirty="0" err="1" smtClean="0"/>
              <a:t>tidak</a:t>
            </a:r>
            <a:r>
              <a:rPr lang="en-US" sz="2200" b="1" dirty="0" smtClean="0"/>
              <a:t> </a:t>
            </a:r>
            <a:r>
              <a:rPr lang="en-US" sz="2200" b="1" dirty="0" err="1" smtClean="0"/>
              <a:t>diakui</a:t>
            </a:r>
            <a:endParaRPr lang="en-US" sz="2200" b="1" dirty="0" smtClean="0"/>
          </a:p>
          <a:p>
            <a:pPr lvl="1"/>
            <a:endParaRPr lang="en-US" sz="2200" b="1" dirty="0" smtClean="0"/>
          </a:p>
          <a:p>
            <a:pPr lvl="1">
              <a:buFont typeface="Wingdings" pitchFamily="2" charset="2"/>
              <a:buChar char="q"/>
            </a:pPr>
            <a:r>
              <a:rPr lang="en-US" sz="2200" b="1" dirty="0" smtClean="0"/>
              <a:t>AGRITEK: </a:t>
            </a:r>
            <a:r>
              <a:rPr lang="en-US" sz="2200" b="1" dirty="0" err="1" smtClean="0"/>
              <a:t>surat</a:t>
            </a:r>
            <a:r>
              <a:rPr lang="en-US" sz="2200" b="1" dirty="0" smtClean="0"/>
              <a:t> </a:t>
            </a:r>
            <a:r>
              <a:rPr lang="en-US" sz="2200" b="1" dirty="0" err="1" smtClean="0"/>
              <a:t>Dir.Diktendik</a:t>
            </a:r>
            <a:r>
              <a:rPr lang="en-US" sz="2200" b="1" dirty="0" smtClean="0"/>
              <a:t> no  1451/E.4.3/2012 </a:t>
            </a:r>
            <a:r>
              <a:rPr lang="en-US" sz="2200" b="1" dirty="0" err="1" smtClean="0"/>
              <a:t>tgl</a:t>
            </a:r>
            <a:r>
              <a:rPr lang="en-US" sz="2200" b="1" dirty="0" smtClean="0"/>
              <a:t> 21 </a:t>
            </a:r>
            <a:r>
              <a:rPr lang="en-US" sz="2200" b="1" dirty="0" err="1" smtClean="0"/>
              <a:t>Juni</a:t>
            </a:r>
            <a:r>
              <a:rPr lang="en-US" sz="2200" b="1" dirty="0" smtClean="0"/>
              <a:t> 2012</a:t>
            </a:r>
          </a:p>
          <a:p>
            <a:pPr lvl="1">
              <a:buFont typeface="Wingdings" pitchFamily="2" charset="2"/>
              <a:buChar char="q"/>
            </a:pPr>
            <a:endParaRPr lang="en-US" sz="2200" b="1" dirty="0" smtClean="0"/>
          </a:p>
          <a:p>
            <a:pPr lvl="1">
              <a:buFont typeface="Wingdings" pitchFamily="2" charset="2"/>
              <a:buChar char="q"/>
            </a:pPr>
            <a:r>
              <a:rPr lang="en-US" sz="2200" b="1" dirty="0" smtClean="0"/>
              <a:t>BULETIN PENELITIAN </a:t>
            </a:r>
          </a:p>
          <a:p>
            <a:pPr lvl="1"/>
            <a:r>
              <a:rPr lang="en-US" sz="2200" dirty="0" smtClean="0"/>
              <a:t>Seri </a:t>
            </a:r>
            <a:r>
              <a:rPr lang="en-US" sz="2200" dirty="0" err="1" smtClean="0"/>
              <a:t>sosial</a:t>
            </a:r>
            <a:r>
              <a:rPr lang="en-US" sz="2200" dirty="0" smtClean="0"/>
              <a:t> </a:t>
            </a:r>
            <a:r>
              <a:rPr lang="en-US" sz="2200" dirty="0" err="1" smtClean="0"/>
              <a:t>Budaya</a:t>
            </a:r>
            <a:r>
              <a:rPr lang="en-US" sz="2200" dirty="0" smtClean="0"/>
              <a:t> </a:t>
            </a:r>
            <a:r>
              <a:rPr lang="en-US" sz="2200" dirty="0" err="1" smtClean="0"/>
              <a:t>dan</a:t>
            </a:r>
            <a:r>
              <a:rPr lang="en-US" sz="2200" dirty="0" smtClean="0"/>
              <a:t> </a:t>
            </a:r>
            <a:r>
              <a:rPr lang="en-US" sz="2200" dirty="0" err="1" smtClean="0"/>
              <a:t>Humaniora</a:t>
            </a:r>
            <a:r>
              <a:rPr lang="en-US" sz="2200" dirty="0" smtClean="0"/>
              <a:t> </a:t>
            </a:r>
            <a:r>
              <a:rPr lang="en-US" sz="2200" dirty="0" err="1" smtClean="0"/>
              <a:t>ISSn</a:t>
            </a:r>
            <a:r>
              <a:rPr lang="en-US" sz="2200" dirty="0" smtClean="0"/>
              <a:t> 0212-174X</a:t>
            </a:r>
          </a:p>
          <a:p>
            <a:pPr lvl="1"/>
            <a:r>
              <a:rPr lang="en-US" sz="2200" dirty="0" err="1" smtClean="0"/>
              <a:t>Contoh</a:t>
            </a:r>
            <a:r>
              <a:rPr lang="en-US" sz="2200" dirty="0" smtClean="0"/>
              <a:t> yang </a:t>
            </a:r>
            <a:r>
              <a:rPr lang="en-US" sz="2200" dirty="0" err="1" smtClean="0"/>
              <a:t>ditemukan</a:t>
            </a:r>
            <a:r>
              <a:rPr lang="en-US" sz="2200" dirty="0" smtClean="0"/>
              <a:t>  </a:t>
            </a:r>
            <a:r>
              <a:rPr lang="en-US" sz="2200" dirty="0" err="1" smtClean="0"/>
              <a:t>Juli</a:t>
            </a:r>
            <a:r>
              <a:rPr lang="en-US" sz="2200" dirty="0" smtClean="0"/>
              <a:t> 2008 </a:t>
            </a:r>
            <a:r>
              <a:rPr lang="en-US" sz="2200" dirty="0" err="1" smtClean="0"/>
              <a:t>Vol</a:t>
            </a:r>
            <a:r>
              <a:rPr lang="en-US" sz="2200" dirty="0" smtClean="0"/>
              <a:t> 7 no 2 </a:t>
            </a:r>
            <a:r>
              <a:rPr lang="en-US" sz="2200" dirty="0" err="1" smtClean="0"/>
              <a:t>edisi</a:t>
            </a:r>
            <a:r>
              <a:rPr lang="en-US" sz="2200" dirty="0" smtClean="0"/>
              <a:t> </a:t>
            </a:r>
            <a:r>
              <a:rPr lang="en-US" sz="2200" dirty="0" err="1" smtClean="0"/>
              <a:t>khusus</a:t>
            </a:r>
            <a:r>
              <a:rPr lang="en-US" sz="2200" dirty="0" smtClean="0"/>
              <a:t>, </a:t>
            </a:r>
            <a:r>
              <a:rPr lang="en-US" sz="2200" dirty="0" err="1" smtClean="0"/>
              <a:t>Informasi</a:t>
            </a:r>
            <a:r>
              <a:rPr lang="en-US" sz="2200" dirty="0" smtClean="0"/>
              <a:t> 25 </a:t>
            </a:r>
            <a:r>
              <a:rPr lang="en-US" sz="2200" dirty="0" err="1" smtClean="0"/>
              <a:t>Juli</a:t>
            </a:r>
            <a:r>
              <a:rPr lang="en-US" sz="2200" dirty="0" smtClean="0"/>
              <a:t> 2005 </a:t>
            </a:r>
            <a:r>
              <a:rPr lang="en-US" sz="2200" dirty="0" err="1" smtClean="0"/>
              <a:t>termasuk</a:t>
            </a:r>
            <a:r>
              <a:rPr lang="en-US" sz="2200" dirty="0" smtClean="0"/>
              <a:t> </a:t>
            </a:r>
            <a:r>
              <a:rPr lang="en-US" sz="2200" dirty="0" err="1" smtClean="0"/>
              <a:t>jurnal</a:t>
            </a:r>
            <a:r>
              <a:rPr lang="en-US" sz="2200" dirty="0" smtClean="0"/>
              <a:t> yang </a:t>
            </a:r>
            <a:r>
              <a:rPr lang="en-US" sz="2200" dirty="0" err="1" smtClean="0"/>
              <a:t>sering</a:t>
            </a:r>
            <a:r>
              <a:rPr lang="en-US" sz="2200" dirty="0" smtClean="0"/>
              <a:t> </a:t>
            </a:r>
            <a:r>
              <a:rPr lang="en-US" sz="2200" dirty="0" err="1" smtClean="0"/>
              <a:t>isinya</a:t>
            </a:r>
            <a:r>
              <a:rPr lang="en-US" sz="2200" dirty="0" smtClean="0"/>
              <a:t> </a:t>
            </a:r>
            <a:r>
              <a:rPr lang="en-US" sz="2200" dirty="0" err="1" smtClean="0"/>
              <a:t>beda</a:t>
            </a:r>
            <a:r>
              <a:rPr lang="en-US" sz="2200" dirty="0" smtClean="0"/>
              <a:t> </a:t>
            </a:r>
            <a:r>
              <a:rPr lang="en-US" sz="2200" dirty="0" err="1" smtClean="0"/>
              <a:t>dalam</a:t>
            </a:r>
            <a:r>
              <a:rPr lang="en-US" sz="2200" dirty="0" smtClean="0"/>
              <a:t> volume </a:t>
            </a:r>
            <a:r>
              <a:rPr lang="en-US" sz="2200" dirty="0" err="1" smtClean="0"/>
              <a:t>dan</a:t>
            </a:r>
            <a:r>
              <a:rPr lang="en-US" sz="2200" dirty="0" smtClean="0"/>
              <a:t> no </a:t>
            </a:r>
            <a:r>
              <a:rPr lang="en-US" sz="2200" dirty="0" err="1" smtClean="0"/>
              <a:t>sama</a:t>
            </a:r>
            <a:r>
              <a:rPr lang="en-US" sz="2200" dirty="0" smtClean="0">
                <a:sym typeface="Wingdings" pitchFamily="2" charset="2"/>
              </a:rPr>
              <a:t> </a:t>
            </a:r>
            <a:r>
              <a:rPr lang="en-US" sz="2200" dirty="0" err="1" smtClean="0">
                <a:sym typeface="Wingdings" pitchFamily="2" charset="2"/>
              </a:rPr>
              <a:t>Pengelola</a:t>
            </a:r>
            <a:r>
              <a:rPr lang="en-US" sz="2200" dirty="0" smtClean="0">
                <a:sym typeface="Wingdings" pitchFamily="2" charset="2"/>
              </a:rPr>
              <a:t> </a:t>
            </a:r>
            <a:r>
              <a:rPr lang="en-US" sz="2200" dirty="0" err="1" smtClean="0">
                <a:sym typeface="Wingdings" pitchFamily="2" charset="2"/>
              </a:rPr>
              <a:t>sudah</a:t>
            </a:r>
            <a:r>
              <a:rPr lang="en-US" sz="2200" dirty="0" smtClean="0">
                <a:sym typeface="Wingdings" pitchFamily="2" charset="2"/>
              </a:rPr>
              <a:t> </a:t>
            </a:r>
            <a:r>
              <a:rPr lang="en-US" sz="2200" dirty="0" err="1" smtClean="0">
                <a:sym typeface="Wingdings" pitchFamily="2" charset="2"/>
              </a:rPr>
              <a:t>dipanggil</a:t>
            </a:r>
            <a:r>
              <a:rPr lang="en-US" sz="2200" dirty="0" smtClean="0">
                <a:sym typeface="Wingdings" pitchFamily="2" charset="2"/>
              </a:rPr>
              <a:t> </a:t>
            </a:r>
            <a:r>
              <a:rPr lang="en-US" sz="2200" dirty="0" err="1" smtClean="0">
                <a:sym typeface="Wingdings" pitchFamily="2" charset="2"/>
              </a:rPr>
              <a:t>Direktur</a:t>
            </a:r>
            <a:r>
              <a:rPr lang="en-US" sz="2200" dirty="0" smtClean="0">
                <a:sym typeface="Wingdings" pitchFamily="2" charset="2"/>
              </a:rPr>
              <a:t> </a:t>
            </a:r>
            <a:endParaRPr lang="en-US" sz="2200" b="1" dirty="0" smtClean="0"/>
          </a:p>
          <a:p>
            <a:pPr lvl="1"/>
            <a:endParaRPr lang="en-US" sz="2200" b="1" dirty="0" smtClean="0"/>
          </a:p>
        </p:txBody>
      </p:sp>
      <p:sp>
        <p:nvSpPr>
          <p:cNvPr id="5" name="Action Button: End 4">
            <a:hlinkClick r:id="rId3" action="ppaction://hlinkpres?slideindex=1&amp;slidetitle=" highlightClick="1"/>
          </p:cNvPr>
          <p:cNvSpPr/>
          <p:nvPr/>
        </p:nvSpPr>
        <p:spPr>
          <a:xfrm>
            <a:off x="4038600" y="1066800"/>
            <a:ext cx="661416"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End 6">
            <a:hlinkClick r:id="rId4" action="ppaction://hlinkpres?slideindex=1&amp;slidetitle=" highlightClick="1"/>
          </p:cNvPr>
          <p:cNvSpPr/>
          <p:nvPr/>
        </p:nvSpPr>
        <p:spPr>
          <a:xfrm>
            <a:off x="6324600" y="2438400"/>
            <a:ext cx="685800"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5" action="ppaction://hlinkpres?slideindex=1&amp;slidetitle=" highlightClick="1"/>
          </p:cNvPr>
          <p:cNvSpPr/>
          <p:nvPr/>
        </p:nvSpPr>
        <p:spPr>
          <a:xfrm>
            <a:off x="6629400" y="3429000"/>
            <a:ext cx="533400" cy="4328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Forward or Next 8">
            <a:hlinkClick r:id="rId6" action="ppaction://hlinkpres?slideindex=1&amp;slidetitle=Slide 1" highlightClick="1"/>
          </p:cNvPr>
          <p:cNvSpPr/>
          <p:nvPr/>
        </p:nvSpPr>
        <p:spPr>
          <a:xfrm>
            <a:off x="4495800" y="4419600"/>
            <a:ext cx="533400" cy="4328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Forward or Next 9">
            <a:hlinkClick r:id="rId7" action="ppaction://hlinkfile" highlightClick="1"/>
          </p:cNvPr>
          <p:cNvSpPr/>
          <p:nvPr/>
        </p:nvSpPr>
        <p:spPr>
          <a:xfrm>
            <a:off x="7391400" y="3429000"/>
            <a:ext cx="533400" cy="4328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Forward or Next 10">
            <a:hlinkClick r:id="rId8" action="ppaction://hlinkfile" highlightClick="1"/>
          </p:cNvPr>
          <p:cNvSpPr/>
          <p:nvPr/>
        </p:nvSpPr>
        <p:spPr>
          <a:xfrm>
            <a:off x="5410200" y="4419600"/>
            <a:ext cx="533400" cy="4328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Forward or Next 11">
            <a:hlinkClick r:id="rId9" action="ppaction://hlinkpres?slideindex=1&amp;slidetitle=" highlightClick="1"/>
          </p:cNvPr>
          <p:cNvSpPr/>
          <p:nvPr/>
        </p:nvSpPr>
        <p:spPr>
          <a:xfrm>
            <a:off x="3200400" y="6172200"/>
            <a:ext cx="533400" cy="4328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2308324"/>
          </a:xfrm>
          <a:prstGeom prst="rect">
            <a:avLst/>
          </a:prstGeom>
          <a:noFill/>
        </p:spPr>
        <p:txBody>
          <a:bodyPr wrap="square" rtlCol="0">
            <a:spAutoFit/>
          </a:bodyPr>
          <a:lstStyle/>
          <a:p>
            <a:r>
              <a:rPr lang="en-US" sz="2400" b="1" smtClean="0"/>
              <a:t>Surat Direktur Diktendik no.1522, tgl.16 Mei 2012  disampaikan ke semua pimpinan PTN/Kopertis, yang isinya adalah bahwa  Jurnal DIDAKTIKA        yang beredar untuk kelengkapan kenaikan Pangkat/Jabatan akademik dosen berasal dari Perguruan Tinggi Negeri dan Swasta, sekitar 80 % nya adalah Jurnal PALSU.</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4" name="Action Button: Forward or Next 3">
            <a:hlinkClick r:id="rId2" action="ppaction://hlinkpres?slideindex=1&amp;slidetitle=Slide 1" highlightClick="1"/>
          </p:cNvPr>
          <p:cNvSpPr/>
          <p:nvPr/>
        </p:nvSpPr>
        <p:spPr>
          <a:xfrm>
            <a:off x="5029200" y="1219200"/>
            <a:ext cx="280416" cy="3566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4648200"/>
            <a:ext cx="7924800" cy="830997"/>
          </a:xfrm>
          <a:prstGeom prst="rect">
            <a:avLst/>
          </a:prstGeom>
          <a:noFill/>
        </p:spPr>
        <p:txBody>
          <a:bodyPr wrap="square" rtlCol="0">
            <a:spAutoFit/>
          </a:bodyPr>
          <a:lstStyle/>
          <a:p>
            <a:r>
              <a:rPr lang="en-US" sz="2400" b="1" smtClean="0"/>
              <a:t>Jangan membuat rapat yang tempatnya menimbulkan  pertanyaan ketidakpatutan</a:t>
            </a:r>
            <a:endParaRPr lang="en-US" sz="2400" b="1"/>
          </a:p>
        </p:txBody>
      </p:sp>
      <p:sp>
        <p:nvSpPr>
          <p:cNvPr id="8" name="Action Button: Forward or Next 7">
            <a:hlinkClick r:id="rId3" action="ppaction://hlinkfile" highlightClick="1"/>
          </p:cNvPr>
          <p:cNvSpPr/>
          <p:nvPr/>
        </p:nvSpPr>
        <p:spPr>
          <a:xfrm>
            <a:off x="7010400" y="457200"/>
            <a:ext cx="280416" cy="3566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3124200"/>
            <a:ext cx="7924800" cy="1200329"/>
          </a:xfrm>
          <a:prstGeom prst="rect">
            <a:avLst/>
          </a:prstGeom>
          <a:noFill/>
        </p:spPr>
        <p:txBody>
          <a:bodyPr wrap="square" rtlCol="0">
            <a:spAutoFit/>
          </a:bodyPr>
          <a:lstStyle/>
          <a:p>
            <a:r>
              <a:rPr lang="en-US" sz="2400" b="1" smtClean="0"/>
              <a:t>Dalam rangka Peningkatan kualitas sebaiknya publikasi karya ilmiah utk kenaikan jabatan di Jurnal yang diterbitkan oleh PT atau asosiasi profesi</a:t>
            </a:r>
            <a:endParaRPr lang="en-US" sz="2400" b="1"/>
          </a:p>
        </p:txBody>
      </p:sp>
      <p:sp>
        <p:nvSpPr>
          <p:cNvPr id="10" name="Action Button: Forward or Next 9">
            <a:hlinkClick r:id="rId4" action="ppaction://hlinkpres?slideindex=1&amp;slidetitle=Slide 1" highlightClick="1"/>
          </p:cNvPr>
          <p:cNvSpPr/>
          <p:nvPr/>
        </p:nvSpPr>
        <p:spPr>
          <a:xfrm>
            <a:off x="5867400" y="3886200"/>
            <a:ext cx="457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Forward or Next 10">
            <a:hlinkClick r:id="rId5" action="ppaction://hlinkfile" highlightClick="1"/>
          </p:cNvPr>
          <p:cNvSpPr/>
          <p:nvPr/>
        </p:nvSpPr>
        <p:spPr>
          <a:xfrm>
            <a:off x="4267200" y="5029200"/>
            <a:ext cx="457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TextBox 2"/>
          <p:cNvSpPr txBox="1"/>
          <p:nvPr/>
        </p:nvSpPr>
        <p:spPr>
          <a:xfrm>
            <a:off x="304800" y="3200400"/>
            <a:ext cx="8534400" cy="2677656"/>
          </a:xfrm>
          <a:prstGeom prst="rect">
            <a:avLst/>
          </a:prstGeom>
          <a:noFill/>
        </p:spPr>
        <p:txBody>
          <a:bodyPr wrap="square" rtlCol="0">
            <a:spAutoFit/>
          </a:bodyPr>
          <a:lstStyle/>
          <a:p>
            <a:endParaRPr lang="en-US" sz="2400" smtClean="0"/>
          </a:p>
          <a:p>
            <a:r>
              <a:rPr lang="en-US" sz="2400" b="1" smtClean="0"/>
              <a:t>LESSON LEARNED PENGABDIAN kepada MASYARAKAT</a:t>
            </a:r>
          </a:p>
          <a:p>
            <a:endParaRPr lang="en-US" sz="2400" b="1" smtClean="0"/>
          </a:p>
          <a:p>
            <a:r>
              <a:rPr lang="en-US" sz="2400" smtClean="0"/>
              <a:t>Karya pengabdian  cukup  bukti surat penugasan .</a:t>
            </a:r>
          </a:p>
          <a:p>
            <a:endParaRPr lang="en-US" sz="2400" smtClean="0"/>
          </a:p>
          <a:p>
            <a:r>
              <a:rPr lang="en-US" sz="2400" smtClean="0"/>
              <a:t>Karya pengabdian banyak yang tidak wajar hanya beda tanggal misal satu hari  tempatnya  beda -beda</a:t>
            </a:r>
          </a:p>
        </p:txBody>
      </p:sp>
      <p:sp>
        <p:nvSpPr>
          <p:cNvPr id="7" name="TextBox 6"/>
          <p:cNvSpPr txBox="1"/>
          <p:nvPr/>
        </p:nvSpPr>
        <p:spPr>
          <a:xfrm>
            <a:off x="0" y="228600"/>
            <a:ext cx="7924800" cy="954107"/>
          </a:xfrm>
          <a:prstGeom prst="rect">
            <a:avLst/>
          </a:prstGeom>
          <a:noFill/>
        </p:spPr>
        <p:txBody>
          <a:bodyPr wrap="square" rtlCol="0">
            <a:spAutoFit/>
          </a:bodyPr>
          <a:lstStyle/>
          <a:p>
            <a:r>
              <a:rPr lang="en-US" sz="2800" b="1" smtClean="0"/>
              <a:t>Jurnal  Nasional dan Internasional kurang bermutu dan diragukan dan temuan lainnya  </a:t>
            </a:r>
            <a:endParaRPr lang="en-US" sz="2800" b="1"/>
          </a:p>
        </p:txBody>
      </p:sp>
      <p:sp>
        <p:nvSpPr>
          <p:cNvPr id="8" name="TextBox 7"/>
          <p:cNvSpPr txBox="1"/>
          <p:nvPr/>
        </p:nvSpPr>
        <p:spPr>
          <a:xfrm>
            <a:off x="76200" y="2209800"/>
            <a:ext cx="7315200" cy="523220"/>
          </a:xfrm>
          <a:prstGeom prst="rect">
            <a:avLst/>
          </a:prstGeom>
          <a:noFill/>
        </p:spPr>
        <p:txBody>
          <a:bodyPr wrap="square" rtlCol="0">
            <a:spAutoFit/>
          </a:bodyPr>
          <a:lstStyle/>
          <a:p>
            <a:r>
              <a:rPr lang="en-US" sz="2800" b="1" smtClean="0"/>
              <a:t>Penjelasan Direktur Diktendik 25 Juli 2012</a:t>
            </a:r>
            <a:endParaRPr lang="en-US" sz="2800" b="1"/>
          </a:p>
        </p:txBody>
      </p:sp>
      <p:sp>
        <p:nvSpPr>
          <p:cNvPr id="9" name="TextBox 8"/>
          <p:cNvSpPr txBox="1"/>
          <p:nvPr/>
        </p:nvSpPr>
        <p:spPr>
          <a:xfrm flipH="1">
            <a:off x="76200" y="1371600"/>
            <a:ext cx="5669281" cy="523220"/>
          </a:xfrm>
          <a:prstGeom prst="rect">
            <a:avLst/>
          </a:prstGeom>
          <a:noFill/>
        </p:spPr>
        <p:txBody>
          <a:bodyPr wrap="square" rtlCol="0">
            <a:spAutoFit/>
          </a:bodyPr>
          <a:lstStyle/>
          <a:p>
            <a:r>
              <a:rPr lang="en-US" sz="2800" b="1" smtClean="0"/>
              <a:t>Unethic  Publication Exercises</a:t>
            </a:r>
            <a:endParaRPr lang="en-US" sz="2800" b="1"/>
          </a:p>
        </p:txBody>
      </p:sp>
      <p:sp>
        <p:nvSpPr>
          <p:cNvPr id="10" name="Action Button: End 9">
            <a:hlinkClick r:id="rId2" action="ppaction://hlinkfile" highlightClick="1"/>
          </p:cNvPr>
          <p:cNvSpPr/>
          <p:nvPr/>
        </p:nvSpPr>
        <p:spPr>
          <a:xfrm>
            <a:off x="4876800" y="1447800"/>
            <a:ext cx="661416"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End 10">
            <a:hlinkClick r:id="rId3" action="ppaction://hlinkpres?slideindex=1&amp;slidetitle=Slide 1" highlightClick="1"/>
          </p:cNvPr>
          <p:cNvSpPr/>
          <p:nvPr/>
        </p:nvSpPr>
        <p:spPr>
          <a:xfrm>
            <a:off x="7924800" y="304800"/>
            <a:ext cx="661416"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End 11">
            <a:hlinkClick r:id="rId4" action="ppaction://hlinkpres?slideindex=1&amp;slidetitle=" highlightClick="1"/>
          </p:cNvPr>
          <p:cNvSpPr/>
          <p:nvPr/>
        </p:nvSpPr>
        <p:spPr>
          <a:xfrm>
            <a:off x="6705600" y="2209800"/>
            <a:ext cx="661416"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informasi ak kenaikan jabatan/pangkat</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Rectangle 3"/>
          <p:cNvSpPr/>
          <p:nvPr/>
        </p:nvSpPr>
        <p:spPr>
          <a:xfrm>
            <a:off x="685800" y="533400"/>
            <a:ext cx="8077200" cy="4893647"/>
          </a:xfrm>
          <a:prstGeom prst="rect">
            <a:avLst/>
          </a:prstGeom>
        </p:spPr>
        <p:txBody>
          <a:bodyPr wrap="square">
            <a:spAutoFit/>
          </a:bodyPr>
          <a:lstStyle/>
          <a:p>
            <a:r>
              <a:rPr lang="en-US" sz="2400" b="1" dirty="0" err="1" smtClean="0"/>
              <a:t>Beberapa</a:t>
            </a:r>
            <a:r>
              <a:rPr lang="en-US" sz="2400" b="1" dirty="0" smtClean="0"/>
              <a:t> </a:t>
            </a:r>
            <a:r>
              <a:rPr lang="en-US" sz="2400" b="1" dirty="0" err="1" smtClean="0"/>
              <a:t>contoh</a:t>
            </a:r>
            <a:r>
              <a:rPr lang="en-US" sz="2400" b="1" dirty="0" smtClean="0"/>
              <a:t> </a:t>
            </a:r>
            <a:r>
              <a:rPr lang="en-US" sz="2400" b="1" dirty="0" err="1" smtClean="0"/>
              <a:t>penilaian</a:t>
            </a:r>
            <a:r>
              <a:rPr lang="en-US" sz="2400" b="1" dirty="0" smtClean="0"/>
              <a:t> KARYA ILMIAH</a:t>
            </a:r>
          </a:p>
          <a:p>
            <a:endParaRPr lang="en-US" sz="2400" b="1" dirty="0" smtClean="0">
              <a:hlinkClick r:id="rId2" action="ppaction://hlinkfile"/>
            </a:endParaRPr>
          </a:p>
          <a:p>
            <a:r>
              <a:rPr lang="en-US" sz="2400" b="1" dirty="0" smtClean="0">
                <a:hlinkClick r:id="rId2" action="ppaction://hlinkfile"/>
              </a:rPr>
              <a:t> </a:t>
            </a:r>
            <a:r>
              <a:rPr lang="en-US" sz="2400" b="1" dirty="0" smtClean="0">
                <a:hlinkClick r:id="rId3" action="ppaction://hlinkfile"/>
              </a:rPr>
              <a:t>DUPAK Dr A</a:t>
            </a:r>
            <a:r>
              <a:rPr lang="en-US" sz="2400" b="1" dirty="0" smtClean="0"/>
              <a:t>  , </a:t>
            </a:r>
            <a:r>
              <a:rPr lang="en-US" sz="2400" b="1" dirty="0" smtClean="0">
                <a:hlinkClick r:id="rId4" action="ppaction://hlinkfile"/>
              </a:rPr>
              <a:t>DUPAK Dr X1</a:t>
            </a:r>
            <a:r>
              <a:rPr lang="en-US" sz="2400" b="1" dirty="0" smtClean="0"/>
              <a:t>, </a:t>
            </a:r>
            <a:r>
              <a:rPr lang="en-US" sz="2400" b="1" dirty="0" smtClean="0">
                <a:hlinkClick r:id="rId5" action="ppaction://hlinkfile"/>
              </a:rPr>
              <a:t>DUPAK Dr X2</a:t>
            </a:r>
            <a:endParaRPr lang="en-US" sz="2400" b="1" dirty="0" smtClean="0"/>
          </a:p>
          <a:p>
            <a:endParaRPr lang="en-US" sz="2400" b="1" dirty="0" smtClean="0"/>
          </a:p>
          <a:p>
            <a:r>
              <a:rPr lang="en-US" sz="2400" b="1" dirty="0" err="1" smtClean="0"/>
              <a:t>Penilaian</a:t>
            </a:r>
            <a:r>
              <a:rPr lang="en-US" sz="2400" b="1" dirty="0" smtClean="0"/>
              <a:t> Tim </a:t>
            </a:r>
            <a:r>
              <a:rPr lang="en-US" sz="2400" b="1" dirty="0" err="1" smtClean="0"/>
              <a:t>Validasi</a:t>
            </a:r>
            <a:r>
              <a:rPr lang="en-US" sz="2400" b="1" dirty="0" smtClean="0"/>
              <a:t> </a:t>
            </a:r>
            <a:r>
              <a:rPr lang="en-US" sz="2400" b="1" dirty="0" err="1" smtClean="0"/>
              <a:t>usulan</a:t>
            </a:r>
            <a:r>
              <a:rPr lang="en-US" sz="2400" b="1" dirty="0" smtClean="0"/>
              <a:t> </a:t>
            </a:r>
            <a:r>
              <a:rPr lang="en-US" sz="2400" b="1" dirty="0" err="1" smtClean="0"/>
              <a:t>ke</a:t>
            </a:r>
            <a:r>
              <a:rPr lang="en-US" sz="2400" b="1" dirty="0" smtClean="0"/>
              <a:t> Guru </a:t>
            </a:r>
            <a:r>
              <a:rPr lang="en-US" sz="2400" b="1" dirty="0" err="1" smtClean="0"/>
              <a:t>Besar</a:t>
            </a:r>
            <a:r>
              <a:rPr lang="en-US" sz="2400" b="1" dirty="0" smtClean="0"/>
              <a:t>           </a:t>
            </a:r>
            <a:r>
              <a:rPr lang="en-US" sz="2400" b="1" dirty="0" err="1" smtClean="0"/>
              <a:t>dan</a:t>
            </a:r>
            <a:r>
              <a:rPr lang="en-US" sz="2400" b="1" dirty="0" smtClean="0"/>
              <a:t> </a:t>
            </a:r>
            <a:r>
              <a:rPr lang="en-US" sz="2400" b="1" dirty="0" err="1" smtClean="0"/>
              <a:t>Lektor</a:t>
            </a:r>
            <a:r>
              <a:rPr lang="en-US" sz="2400" b="1" dirty="0" smtClean="0"/>
              <a:t> </a:t>
            </a:r>
            <a:r>
              <a:rPr lang="en-US" sz="2400" b="1" dirty="0" err="1" smtClean="0"/>
              <a:t>Kepala</a:t>
            </a:r>
            <a:endParaRPr lang="en-US" sz="2400" b="1" dirty="0" smtClean="0"/>
          </a:p>
          <a:p>
            <a:endParaRPr lang="en-US" sz="2400" b="1" dirty="0" smtClean="0"/>
          </a:p>
          <a:p>
            <a:r>
              <a:rPr lang="en-US" sz="2400" b="1" dirty="0" err="1" smtClean="0">
                <a:hlinkClick r:id="rId6" action="ppaction://hlinkpres?slideindex=1&amp;slidetitle="/>
              </a:rPr>
              <a:t>Diskusi</a:t>
            </a:r>
            <a:r>
              <a:rPr lang="en-US" sz="2400" b="1" dirty="0" smtClean="0">
                <a:hlinkClick r:id="rId6" action="ppaction://hlinkpres?slideindex=1&amp;slidetitle="/>
              </a:rPr>
              <a:t> </a:t>
            </a:r>
            <a:r>
              <a:rPr lang="en-US" sz="2400" b="1" dirty="0" err="1" smtClean="0">
                <a:hlinkClick r:id="rId6" action="ppaction://hlinkpres?slideindex=1&amp;slidetitle="/>
              </a:rPr>
              <a:t>milis</a:t>
            </a:r>
            <a:r>
              <a:rPr lang="en-US" sz="2400" b="1" dirty="0" smtClean="0">
                <a:hlinkClick r:id="rId6" action="ppaction://hlinkpres?slideindex=1&amp;slidetitle="/>
              </a:rPr>
              <a:t> </a:t>
            </a:r>
            <a:r>
              <a:rPr lang="en-US" sz="2400" b="1" dirty="0" err="1" smtClean="0">
                <a:hlinkClick r:id="rId6" action="ppaction://hlinkpres?slideindex=1&amp;slidetitle="/>
              </a:rPr>
              <a:t>pak</a:t>
            </a:r>
            <a:r>
              <a:rPr lang="en-US" sz="2400" b="1" dirty="0" smtClean="0">
                <a:hlinkClick r:id="rId6" action="ppaction://hlinkpres?slideindex=1&amp;slidetitle="/>
              </a:rPr>
              <a:t> 1</a:t>
            </a:r>
            <a:r>
              <a:rPr lang="en-US" sz="2400" b="1" dirty="0" smtClean="0"/>
              <a:t>, </a:t>
            </a:r>
            <a:r>
              <a:rPr lang="en-US" sz="2400" b="1" dirty="0" err="1" smtClean="0">
                <a:hlinkClick r:id="rId7" action="ppaction://hlinkpres?slideindex=1&amp;slidetitle="/>
              </a:rPr>
              <a:t>Diskusi</a:t>
            </a:r>
            <a:r>
              <a:rPr lang="en-US" sz="2400" b="1" dirty="0" smtClean="0">
                <a:hlinkClick r:id="rId7" action="ppaction://hlinkpres?slideindex=1&amp;slidetitle="/>
              </a:rPr>
              <a:t> </a:t>
            </a:r>
            <a:r>
              <a:rPr lang="en-US" sz="2400" b="1" dirty="0" err="1" smtClean="0">
                <a:hlinkClick r:id="rId7" action="ppaction://hlinkpres?slideindex=1&amp;slidetitle="/>
              </a:rPr>
              <a:t>milis</a:t>
            </a:r>
            <a:r>
              <a:rPr lang="en-US" sz="2400" b="1" dirty="0" smtClean="0">
                <a:hlinkClick r:id="rId7" action="ppaction://hlinkpres?slideindex=1&amp;slidetitle="/>
              </a:rPr>
              <a:t> pak2 </a:t>
            </a:r>
            <a:r>
              <a:rPr lang="en-US" sz="2400" b="1" dirty="0" smtClean="0"/>
              <a:t>, </a:t>
            </a:r>
            <a:r>
              <a:rPr lang="en-US" sz="2400" b="1" dirty="0" err="1" smtClean="0">
                <a:hlinkClick r:id="rId8" action="ppaction://hlinkpres?slideindex=1&amp;slidetitle="/>
              </a:rPr>
              <a:t>Diskusi</a:t>
            </a:r>
            <a:r>
              <a:rPr lang="en-US" sz="2400" b="1" dirty="0" smtClean="0">
                <a:hlinkClick r:id="rId8" action="ppaction://hlinkpres?slideindex=1&amp;slidetitle="/>
              </a:rPr>
              <a:t> </a:t>
            </a:r>
            <a:r>
              <a:rPr lang="en-US" sz="2400" b="1" dirty="0" err="1" smtClean="0">
                <a:hlinkClick r:id="rId8" action="ppaction://hlinkpres?slideindex=1&amp;slidetitle="/>
              </a:rPr>
              <a:t>milis</a:t>
            </a:r>
            <a:r>
              <a:rPr lang="en-US" sz="2400" b="1" dirty="0" smtClean="0">
                <a:hlinkClick r:id="rId8" action="ppaction://hlinkpres?slideindex=1&amp;slidetitle="/>
              </a:rPr>
              <a:t> </a:t>
            </a:r>
            <a:r>
              <a:rPr lang="en-US" sz="2400" b="1" dirty="0" smtClean="0">
                <a:hlinkClick r:id="rId9" action="ppaction://hlinkpres?slideindex=1&amp;slidetitle="/>
              </a:rPr>
              <a:t>pak3</a:t>
            </a:r>
            <a:endParaRPr lang="en-US" sz="2400" b="1" dirty="0" smtClean="0"/>
          </a:p>
          <a:p>
            <a:endParaRPr lang="en-US" sz="2400" b="1" dirty="0" smtClean="0"/>
          </a:p>
          <a:p>
            <a:r>
              <a:rPr lang="en-US" sz="2400" b="1" dirty="0" smtClean="0">
                <a:hlinkClick r:id="rId10" action="ppaction://hlinkfile"/>
              </a:rPr>
              <a:t>PTN </a:t>
            </a:r>
            <a:r>
              <a:rPr lang="en-US" sz="2400" b="1" dirty="0" err="1" smtClean="0">
                <a:hlinkClick r:id="rId10" action="ppaction://hlinkfile"/>
              </a:rPr>
              <a:t>dan</a:t>
            </a:r>
            <a:r>
              <a:rPr lang="en-US" sz="2400" b="1" dirty="0" smtClean="0">
                <a:hlinkClick r:id="rId10" action="ppaction://hlinkfile"/>
              </a:rPr>
              <a:t> PTS yang </a:t>
            </a:r>
            <a:r>
              <a:rPr lang="en-US" sz="2400" b="1" dirty="0" err="1" smtClean="0">
                <a:hlinkClick r:id="rId10" action="ppaction://hlinkfile"/>
              </a:rPr>
              <a:t>dipending</a:t>
            </a:r>
            <a:r>
              <a:rPr lang="en-US" sz="2400" b="1" dirty="0" smtClean="0">
                <a:hlinkClick r:id="rId10" action="ppaction://hlinkfile"/>
              </a:rPr>
              <a:t> </a:t>
            </a:r>
            <a:r>
              <a:rPr lang="en-US" sz="2400" b="1" dirty="0" err="1" smtClean="0">
                <a:hlinkClick r:id="rId10" action="ppaction://hlinkfile"/>
              </a:rPr>
              <a:t>usulan</a:t>
            </a:r>
            <a:r>
              <a:rPr lang="en-US" sz="2400" b="1" dirty="0" smtClean="0">
                <a:hlinkClick r:id="rId10" action="ppaction://hlinkfile"/>
              </a:rPr>
              <a:t>  </a:t>
            </a:r>
            <a:r>
              <a:rPr lang="en-US" sz="2400" b="1" dirty="0" err="1" smtClean="0">
                <a:hlinkClick r:id="rId10" action="ppaction://hlinkfile"/>
              </a:rPr>
              <a:t>kenaikan</a:t>
            </a:r>
            <a:r>
              <a:rPr lang="en-US" sz="2400" b="1" dirty="0" smtClean="0">
                <a:hlinkClick r:id="rId10" action="ppaction://hlinkfile"/>
              </a:rPr>
              <a:t> </a:t>
            </a:r>
            <a:r>
              <a:rPr lang="en-US" sz="2400" b="1" dirty="0" err="1" smtClean="0">
                <a:hlinkClick r:id="rId10" action="ppaction://hlinkfile"/>
              </a:rPr>
              <a:t>jabatan</a:t>
            </a:r>
            <a:r>
              <a:rPr lang="en-US" sz="2400" b="1" dirty="0" smtClean="0">
                <a:hlinkClick r:id="rId10" action="ppaction://hlinkfile"/>
              </a:rPr>
              <a:t>  </a:t>
            </a:r>
            <a:r>
              <a:rPr lang="en-US" sz="2400" b="1" dirty="0" err="1" smtClean="0">
                <a:hlinkClick r:id="rId10" action="ppaction://hlinkfile"/>
              </a:rPr>
              <a:t>pangkat</a:t>
            </a:r>
            <a:r>
              <a:rPr lang="en-US" sz="2400" b="1" dirty="0" smtClean="0">
                <a:hlinkClick r:id="rId10" action="ppaction://hlinkfile"/>
              </a:rPr>
              <a:t>  </a:t>
            </a:r>
            <a:r>
              <a:rPr lang="en-US" sz="2400" b="1" dirty="0" err="1" smtClean="0">
                <a:hlinkClick r:id="rId10" action="ppaction://hlinkfile"/>
              </a:rPr>
              <a:t>tahun</a:t>
            </a:r>
            <a:r>
              <a:rPr lang="en-US" sz="2400" b="1" dirty="0" smtClean="0">
                <a:hlinkClick r:id="rId10" action="ppaction://hlinkfile"/>
              </a:rPr>
              <a:t> 2012 </a:t>
            </a:r>
          </a:p>
          <a:p>
            <a:r>
              <a:rPr lang="en-US" sz="2400" b="1" dirty="0" smtClean="0">
                <a:hlinkClick r:id="rId10" action="ppaction://hlinkfile"/>
              </a:rPr>
              <a:t> </a:t>
            </a:r>
            <a:endParaRPr lang="en-US" sz="2400" b="1" dirty="0"/>
          </a:p>
        </p:txBody>
      </p:sp>
      <p:sp>
        <p:nvSpPr>
          <p:cNvPr id="6" name="Action Button: End 5">
            <a:hlinkClick r:id="rId11" action="ppaction://hlinkfile" highlightClick="1"/>
          </p:cNvPr>
          <p:cNvSpPr/>
          <p:nvPr/>
        </p:nvSpPr>
        <p:spPr>
          <a:xfrm>
            <a:off x="6400800" y="2057400"/>
            <a:ext cx="609600"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End 6">
            <a:hlinkClick r:id="rId12" action="ppaction://hlinkfile" highlightClick="1"/>
          </p:cNvPr>
          <p:cNvSpPr/>
          <p:nvPr/>
        </p:nvSpPr>
        <p:spPr>
          <a:xfrm>
            <a:off x="1752600" y="2438400"/>
            <a:ext cx="661416"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
        <p:nvSpPr>
          <p:cNvPr id="3" name="TextBox 2"/>
          <p:cNvSpPr txBox="1"/>
          <p:nvPr/>
        </p:nvSpPr>
        <p:spPr>
          <a:xfrm>
            <a:off x="228600" y="228600"/>
            <a:ext cx="8686800" cy="6494085"/>
          </a:xfrm>
          <a:prstGeom prst="rect">
            <a:avLst/>
          </a:prstGeom>
          <a:noFill/>
        </p:spPr>
        <p:txBody>
          <a:bodyPr wrap="square" rtlCol="0">
            <a:spAutoFit/>
          </a:bodyPr>
          <a:lstStyle/>
          <a:p>
            <a:r>
              <a:rPr lang="en-US" sz="2600" b="1" smtClean="0"/>
              <a:t>KARYA ILMIAH on line :</a:t>
            </a:r>
          </a:p>
          <a:p>
            <a:r>
              <a:rPr lang="en-US" sz="2600" b="1" smtClean="0"/>
              <a:t>Publikasi  dosen dalam bentuk  karya ilmiah di seminar atau jurnal  atau menulis buku </a:t>
            </a:r>
          </a:p>
          <a:p>
            <a:endParaRPr lang="en-US" sz="2600" b="1" smtClean="0"/>
          </a:p>
          <a:p>
            <a:r>
              <a:rPr lang="en-US" sz="2600" b="1" smtClean="0"/>
              <a:t>Era digital </a:t>
            </a:r>
            <a:r>
              <a:rPr lang="en-US" sz="2600" b="1" smtClean="0">
                <a:sym typeface="Wingdings" pitchFamily="2" charset="2"/>
              </a:rPr>
              <a:t> Jurnal ,</a:t>
            </a:r>
            <a:r>
              <a:rPr lang="en-US" sz="2600" b="1" smtClean="0"/>
              <a:t> prosiding, seminar dan buku tidak lagi dalam bentuk fisik jurnal atau Prosiding. Hampir semua karya ilmiah dan buku sudah dalam bentuk e –proceeding, e-journal  atau e–book</a:t>
            </a:r>
          </a:p>
          <a:p>
            <a:endParaRPr lang="en-US" sz="2600" b="1" smtClean="0"/>
          </a:p>
          <a:p>
            <a:r>
              <a:rPr lang="en-US" sz="2600" b="1" smtClean="0"/>
              <a:t>Sebagai contoh  karya ilmiah </a:t>
            </a:r>
            <a:r>
              <a:rPr lang="en-US" sz="2600" b="1" smtClean="0">
                <a:solidFill>
                  <a:schemeClr val="accent1"/>
                </a:solidFill>
              </a:rPr>
              <a:t>electrical engineering, computer science and electronics. </a:t>
            </a:r>
            <a:r>
              <a:rPr lang="en-US" sz="2600" b="1" smtClean="0"/>
              <a:t> dapat ditemukan di digital library IEEE Xplore </a:t>
            </a:r>
            <a:r>
              <a:rPr lang="en-US" sz="2600" b="1" smtClean="0">
                <a:sym typeface="Wingdings" pitchFamily="2" charset="2"/>
              </a:rPr>
              <a:t> </a:t>
            </a:r>
            <a:r>
              <a:rPr lang="en-US" sz="2600" b="1" smtClean="0">
                <a:sym typeface="Wingdings" pitchFamily="2" charset="2"/>
                <a:hlinkClick r:id="rId2" action="ppaction://hlinkfile"/>
              </a:rPr>
              <a:t>PAL Attention</a:t>
            </a:r>
            <a:endParaRPr lang="en-US" sz="2600" b="1" smtClean="0"/>
          </a:p>
          <a:p>
            <a:endParaRPr lang="en-US" sz="2600" b="1" smtClean="0"/>
          </a:p>
          <a:p>
            <a:r>
              <a:rPr lang="en-US" sz="2600" b="1" smtClean="0"/>
              <a:t>IEEE </a:t>
            </a:r>
            <a:r>
              <a:rPr lang="en-US" sz="2600" b="1" i="1" smtClean="0"/>
              <a:t>Xplore</a:t>
            </a:r>
            <a:r>
              <a:rPr lang="en-US" sz="2600" b="1" smtClean="0"/>
              <a:t> provides Web access to almost 3-million full-text documents from some of the world's most highly cited publications 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
        <p:nvSpPr>
          <p:cNvPr id="3" name="TextBox 2"/>
          <p:cNvSpPr txBox="1"/>
          <p:nvPr/>
        </p:nvSpPr>
        <p:spPr>
          <a:xfrm>
            <a:off x="152400" y="381000"/>
            <a:ext cx="8991600" cy="6093976"/>
          </a:xfrm>
          <a:prstGeom prst="rect">
            <a:avLst/>
          </a:prstGeom>
          <a:noFill/>
        </p:spPr>
        <p:txBody>
          <a:bodyPr wrap="square" rtlCol="0">
            <a:spAutoFit/>
          </a:bodyPr>
          <a:lstStyle/>
          <a:p>
            <a:r>
              <a:rPr lang="en-US" sz="2600" b="1" dirty="0" smtClean="0"/>
              <a:t>The content in IEEE </a:t>
            </a:r>
            <a:r>
              <a:rPr lang="en-US" sz="2600" b="1" i="1" dirty="0" err="1" smtClean="0"/>
              <a:t>Xplore</a:t>
            </a:r>
            <a:r>
              <a:rPr lang="en-US" sz="2600" b="1" dirty="0" smtClean="0"/>
              <a:t> comprises 151 journals, over 900 conference proceedings, more than 3,400 technical standards, over 400 </a:t>
            </a:r>
            <a:r>
              <a:rPr lang="en-US" sz="2600" b="1" dirty="0" err="1" smtClean="0"/>
              <a:t>ebooks</a:t>
            </a:r>
            <a:r>
              <a:rPr lang="en-US" sz="2600" b="1" dirty="0" smtClean="0"/>
              <a:t> and 200 educational courses. Approximately 25,000 new documents are added to IEEE </a:t>
            </a:r>
            <a:r>
              <a:rPr lang="en-US" sz="2600" b="1" dirty="0" err="1" smtClean="0"/>
              <a:t>Xplore</a:t>
            </a:r>
            <a:r>
              <a:rPr lang="en-US" sz="2600" b="1" dirty="0" smtClean="0"/>
              <a:t> each month.</a:t>
            </a:r>
          </a:p>
          <a:p>
            <a:endParaRPr lang="en-US" sz="2600" b="1" dirty="0" smtClean="0"/>
          </a:p>
          <a:p>
            <a:r>
              <a:rPr lang="en-US" sz="2600" b="1" dirty="0" smtClean="0"/>
              <a:t>ISI Web of Knowledge is an academic citation indexing and search service, which is combined with web linking and provided by Thomson Reuters. Web of Knowledge coverage encompasses </a:t>
            </a:r>
            <a:r>
              <a:rPr lang="en-US" sz="2600" b="1" dirty="0" smtClean="0">
                <a:solidFill>
                  <a:schemeClr val="accent1"/>
                </a:solidFill>
              </a:rPr>
              <a:t>the sciences, social sciences, arts and humanities. </a:t>
            </a:r>
            <a:r>
              <a:rPr lang="en-US" sz="2600" b="1" dirty="0" smtClean="0">
                <a:solidFill>
                  <a:schemeClr val="accent1"/>
                </a:solidFill>
                <a:sym typeface="Wingdings" pitchFamily="2" charset="2"/>
              </a:rPr>
              <a:t> </a:t>
            </a:r>
            <a:r>
              <a:rPr lang="en-US" sz="2600" b="1" dirty="0" smtClean="0">
                <a:sym typeface="Wingdings" pitchFamily="2" charset="2"/>
              </a:rPr>
              <a:t>List JIF Thomson Reuter  2011</a:t>
            </a:r>
            <a:endParaRPr lang="en-US" sz="2600" b="1" dirty="0" smtClean="0"/>
          </a:p>
          <a:p>
            <a:endParaRPr lang="en-US" sz="2600" b="1" dirty="0" smtClean="0"/>
          </a:p>
          <a:p>
            <a:r>
              <a:rPr lang="en-US" sz="2600" b="1" dirty="0" smtClean="0"/>
              <a:t>It(ISI) provides bibliographic content and the tools to access, analyze, and manage research information. is available online by </a:t>
            </a:r>
            <a:r>
              <a:rPr lang="en-US" sz="2600" b="1" dirty="0" smtClean="0">
                <a:solidFill>
                  <a:schemeClr val="accent1"/>
                </a:solidFill>
              </a:rPr>
              <a:t>subscription</a:t>
            </a:r>
            <a:endParaRPr lang="en-US" sz="2600" b="1" dirty="0">
              <a:solidFill>
                <a:schemeClr val="accent1"/>
              </a:solidFill>
            </a:endParaRPr>
          </a:p>
        </p:txBody>
      </p:sp>
      <p:sp>
        <p:nvSpPr>
          <p:cNvPr id="4" name="Action Button: End 3">
            <a:hlinkClick r:id="rId2" action="ppaction://hlinkfile" highlightClick="1"/>
          </p:cNvPr>
          <p:cNvSpPr/>
          <p:nvPr/>
        </p:nvSpPr>
        <p:spPr>
          <a:xfrm>
            <a:off x="4876800" y="4038600"/>
            <a:ext cx="304800"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3" name="TextBox 2"/>
          <p:cNvSpPr txBox="1"/>
          <p:nvPr/>
        </p:nvSpPr>
        <p:spPr>
          <a:xfrm>
            <a:off x="228600" y="76200"/>
            <a:ext cx="8686800" cy="6370975"/>
          </a:xfrm>
          <a:prstGeom prst="rect">
            <a:avLst/>
          </a:prstGeom>
          <a:noFill/>
        </p:spPr>
        <p:txBody>
          <a:bodyPr wrap="square" rtlCol="0">
            <a:spAutoFit/>
          </a:bodyPr>
          <a:lstStyle/>
          <a:p>
            <a:r>
              <a:rPr lang="en-US" sz="2800" b="1" dirty="0" smtClean="0"/>
              <a:t>PERATURAN PERUNDANGAN </a:t>
            </a:r>
          </a:p>
          <a:p>
            <a:endParaRPr lang="en-US" sz="2400" b="1" dirty="0" smtClean="0"/>
          </a:p>
          <a:p>
            <a:r>
              <a:rPr lang="en-US" sz="2400" b="1" dirty="0" smtClean="0"/>
              <a:t>UU no 14 </a:t>
            </a:r>
            <a:r>
              <a:rPr lang="en-US" sz="2400" b="1" dirty="0" err="1" smtClean="0"/>
              <a:t>tahun</a:t>
            </a:r>
            <a:r>
              <a:rPr lang="en-US" sz="2400" b="1" dirty="0" smtClean="0"/>
              <a:t> 2005 </a:t>
            </a:r>
            <a:r>
              <a:rPr lang="en-US" sz="2400" b="1" dirty="0" err="1" smtClean="0"/>
              <a:t>ttg</a:t>
            </a:r>
            <a:r>
              <a:rPr lang="en-US" sz="2400" b="1" dirty="0" smtClean="0"/>
              <a:t> Guru </a:t>
            </a:r>
            <a:r>
              <a:rPr lang="en-US" sz="2400" b="1" dirty="0" err="1" smtClean="0"/>
              <a:t>dan</a:t>
            </a:r>
            <a:r>
              <a:rPr lang="en-US" sz="2400" b="1" dirty="0" smtClean="0"/>
              <a:t> </a:t>
            </a:r>
            <a:r>
              <a:rPr lang="en-US" sz="2400" b="1" dirty="0" err="1" smtClean="0"/>
              <a:t>Dosen</a:t>
            </a:r>
            <a:r>
              <a:rPr lang="en-US" sz="2400" b="1" dirty="0" smtClean="0"/>
              <a:t>  </a:t>
            </a:r>
            <a:r>
              <a:rPr lang="en-US" sz="2400" b="1" dirty="0" err="1" smtClean="0"/>
              <a:t>dan</a:t>
            </a:r>
            <a:r>
              <a:rPr lang="en-US" sz="2400" b="1" dirty="0" smtClean="0"/>
              <a:t> PP 37 </a:t>
            </a:r>
            <a:r>
              <a:rPr lang="en-US" sz="2400" b="1" dirty="0" err="1" smtClean="0"/>
              <a:t>tahun</a:t>
            </a:r>
            <a:r>
              <a:rPr lang="en-US" sz="2400" b="1" dirty="0" smtClean="0"/>
              <a:t> 2009 </a:t>
            </a:r>
            <a:r>
              <a:rPr lang="en-US" sz="2400" b="1" dirty="0" err="1" smtClean="0"/>
              <a:t>ttg</a:t>
            </a:r>
            <a:r>
              <a:rPr lang="en-US" sz="2400" b="1" dirty="0" smtClean="0"/>
              <a:t> </a:t>
            </a:r>
            <a:r>
              <a:rPr lang="en-US" sz="2400" b="1" dirty="0" err="1" smtClean="0"/>
              <a:t>Dosen</a:t>
            </a:r>
            <a:r>
              <a:rPr lang="en-US" sz="2400" b="1" dirty="0" smtClean="0"/>
              <a:t>  </a:t>
            </a:r>
          </a:p>
          <a:p>
            <a:r>
              <a:rPr lang="en-US" sz="2400" b="1" dirty="0" err="1" smtClean="0"/>
              <a:t>Kep</a:t>
            </a:r>
            <a:r>
              <a:rPr lang="en-US" sz="2400" b="1" dirty="0" smtClean="0"/>
              <a:t> </a:t>
            </a:r>
            <a:r>
              <a:rPr lang="en-US" sz="2400" b="1" dirty="0" err="1" smtClean="0"/>
              <a:t>Menko</a:t>
            </a:r>
            <a:r>
              <a:rPr lang="en-US" sz="2400" b="1" dirty="0" smtClean="0"/>
              <a:t> </a:t>
            </a:r>
            <a:r>
              <a:rPr lang="en-US" sz="2400" b="1" dirty="0" err="1" smtClean="0"/>
              <a:t>Wasbangpan</a:t>
            </a:r>
            <a:r>
              <a:rPr lang="en-US" sz="2400" b="1" dirty="0" smtClean="0"/>
              <a:t> 38-1999</a:t>
            </a:r>
            <a:r>
              <a:rPr lang="en-US" sz="2400" b="1" dirty="0" smtClean="0">
                <a:sym typeface="Wingdings" pitchFamily="2" charset="2"/>
              </a:rPr>
              <a:t> </a:t>
            </a:r>
            <a:r>
              <a:rPr lang="en-US" sz="2400" b="1" dirty="0" err="1" smtClean="0">
                <a:sym typeface="Wingdings" pitchFamily="2" charset="2"/>
              </a:rPr>
              <a:t>ttg</a:t>
            </a:r>
            <a:r>
              <a:rPr lang="en-US" sz="2400" b="1" dirty="0" smtClean="0">
                <a:sym typeface="Wingdings" pitchFamily="2" charset="2"/>
              </a:rPr>
              <a:t> </a:t>
            </a:r>
            <a:r>
              <a:rPr lang="en-US" sz="2400" b="1" dirty="0" err="1" smtClean="0">
                <a:sym typeface="Wingdings" pitchFamily="2" charset="2"/>
              </a:rPr>
              <a:t>Jabatan</a:t>
            </a:r>
            <a:r>
              <a:rPr lang="en-US" sz="2400" b="1" dirty="0" smtClean="0">
                <a:sym typeface="Wingdings" pitchFamily="2" charset="2"/>
              </a:rPr>
              <a:t> </a:t>
            </a:r>
            <a:r>
              <a:rPr lang="en-US" sz="2400" b="1" dirty="0" err="1" smtClean="0">
                <a:sym typeface="Wingdings" pitchFamily="2" charset="2"/>
              </a:rPr>
              <a:t>Fungsional</a:t>
            </a:r>
            <a:r>
              <a:rPr lang="en-US" sz="2400" b="1" dirty="0" smtClean="0">
                <a:sym typeface="Wingdings" pitchFamily="2" charset="2"/>
              </a:rPr>
              <a:t> </a:t>
            </a:r>
            <a:r>
              <a:rPr lang="en-US" sz="2400" b="1" dirty="0" err="1" smtClean="0">
                <a:sym typeface="Wingdings" pitchFamily="2" charset="2"/>
              </a:rPr>
              <a:t>dan</a:t>
            </a:r>
            <a:r>
              <a:rPr lang="en-US" sz="2400" b="1" dirty="0" smtClean="0">
                <a:sym typeface="Wingdings" pitchFamily="2" charset="2"/>
              </a:rPr>
              <a:t> </a:t>
            </a:r>
            <a:r>
              <a:rPr lang="en-US" sz="2400" b="1" dirty="0" err="1" smtClean="0">
                <a:sym typeface="Wingdings" pitchFamily="2" charset="2"/>
              </a:rPr>
              <a:t>ak</a:t>
            </a:r>
            <a:r>
              <a:rPr lang="en-US" sz="2400" b="1" dirty="0" smtClean="0">
                <a:sym typeface="Wingdings" pitchFamily="2" charset="2"/>
              </a:rPr>
              <a:t> + </a:t>
            </a:r>
            <a:r>
              <a:rPr lang="en-US" sz="2400" b="1" dirty="0" err="1" smtClean="0">
                <a:sym typeface="Wingdings" pitchFamily="2" charset="2"/>
              </a:rPr>
              <a:t>lampiran</a:t>
            </a:r>
            <a:r>
              <a:rPr lang="en-US" sz="2400" b="1" dirty="0" smtClean="0">
                <a:sym typeface="Wingdings" pitchFamily="2" charset="2"/>
              </a:rPr>
              <a:t> –</a:t>
            </a:r>
            <a:r>
              <a:rPr lang="en-US" sz="2400" b="1" dirty="0" err="1" smtClean="0">
                <a:sym typeface="Wingdings" pitchFamily="2" charset="2"/>
              </a:rPr>
              <a:t>lampiran</a:t>
            </a:r>
            <a:r>
              <a:rPr lang="en-US" sz="2400" b="1" dirty="0" smtClean="0">
                <a:sym typeface="Wingdings" pitchFamily="2" charset="2"/>
              </a:rPr>
              <a:t> </a:t>
            </a:r>
            <a:r>
              <a:rPr lang="en-US" sz="2400" b="1" dirty="0" err="1" smtClean="0">
                <a:sym typeface="Wingdings" pitchFamily="2" charset="2"/>
              </a:rPr>
              <a:t>nya</a:t>
            </a:r>
            <a:r>
              <a:rPr lang="en-US" sz="2400" b="1" dirty="0" smtClean="0">
                <a:sym typeface="Wingdings" pitchFamily="2" charset="2"/>
              </a:rPr>
              <a:t>   </a:t>
            </a:r>
            <a:endParaRPr lang="en-US" sz="2400" b="1" dirty="0" smtClean="0"/>
          </a:p>
          <a:p>
            <a:endParaRPr lang="en-US" sz="2400" b="1" dirty="0" smtClean="0"/>
          </a:p>
          <a:p>
            <a:r>
              <a:rPr lang="en-US" sz="2400" b="1" dirty="0" err="1" smtClean="0"/>
              <a:t>Kep</a:t>
            </a:r>
            <a:r>
              <a:rPr lang="en-US" sz="2400" b="1" dirty="0" smtClean="0"/>
              <a:t> </a:t>
            </a:r>
            <a:r>
              <a:rPr lang="en-US" sz="2400" b="1" dirty="0" err="1" smtClean="0"/>
              <a:t>bersama</a:t>
            </a:r>
            <a:r>
              <a:rPr lang="en-US" sz="2400" b="1" dirty="0" smtClean="0"/>
              <a:t> </a:t>
            </a:r>
            <a:r>
              <a:rPr lang="en-US" sz="2400" b="1" dirty="0" err="1" smtClean="0"/>
              <a:t>Mendikbud</a:t>
            </a:r>
            <a:r>
              <a:rPr lang="en-US" sz="2400" b="1" dirty="0" smtClean="0"/>
              <a:t> </a:t>
            </a:r>
            <a:r>
              <a:rPr lang="en-US" sz="2400" b="1" dirty="0" err="1" smtClean="0"/>
              <a:t>dan</a:t>
            </a:r>
            <a:r>
              <a:rPr lang="en-US" sz="2400" b="1" dirty="0" smtClean="0"/>
              <a:t> BKN no 61409 -1999 </a:t>
            </a:r>
            <a:r>
              <a:rPr lang="en-US" sz="2400" b="1" dirty="0" err="1" smtClean="0"/>
              <a:t>dan</a:t>
            </a:r>
            <a:r>
              <a:rPr lang="en-US" sz="2400" b="1" dirty="0" smtClean="0"/>
              <a:t> 181-1999 </a:t>
            </a:r>
            <a:r>
              <a:rPr lang="en-US" sz="2400" b="1" dirty="0" smtClean="0">
                <a:sym typeface="Wingdings" pitchFamily="2" charset="2"/>
              </a:rPr>
              <a:t> </a:t>
            </a:r>
            <a:r>
              <a:rPr lang="en-US" sz="2400" b="1" dirty="0" err="1" smtClean="0">
                <a:sym typeface="Wingdings" pitchFamily="2" charset="2"/>
              </a:rPr>
              <a:t>Petunjuk</a:t>
            </a:r>
            <a:r>
              <a:rPr lang="en-US" sz="2400" b="1" dirty="0" smtClean="0">
                <a:sym typeface="Wingdings" pitchFamily="2" charset="2"/>
              </a:rPr>
              <a:t> </a:t>
            </a:r>
            <a:r>
              <a:rPr lang="en-US" sz="2400" b="1" dirty="0" err="1" smtClean="0">
                <a:sym typeface="Wingdings" pitchFamily="2" charset="2"/>
              </a:rPr>
              <a:t>Pelaksanaan</a:t>
            </a:r>
            <a:r>
              <a:rPr lang="en-US" sz="2400" b="1" dirty="0" smtClean="0">
                <a:sym typeface="Wingdings" pitchFamily="2" charset="2"/>
              </a:rPr>
              <a:t> + </a:t>
            </a:r>
            <a:r>
              <a:rPr lang="en-US" sz="2400" b="1" dirty="0" err="1" smtClean="0">
                <a:sym typeface="Wingdings" pitchFamily="2" charset="2"/>
              </a:rPr>
              <a:t>lampiran</a:t>
            </a:r>
            <a:r>
              <a:rPr lang="en-US" sz="2400" b="1" dirty="0" smtClean="0">
                <a:sym typeface="Wingdings" pitchFamily="2" charset="2"/>
              </a:rPr>
              <a:t> I-X</a:t>
            </a:r>
            <a:r>
              <a:rPr lang="en-US" sz="2400" b="1" dirty="0" smtClean="0">
                <a:sym typeface="Wingdings" pitchFamily="2" charset="2"/>
                <a:hlinkClick r:id="rId2" action="ppaction://hlinkfile"/>
              </a:rPr>
              <a:t> </a:t>
            </a:r>
            <a:r>
              <a:rPr lang="en-US" sz="2400" b="1" dirty="0" smtClean="0">
                <a:sym typeface="Wingdings" pitchFamily="2" charset="2"/>
              </a:rPr>
              <a:t>yang </a:t>
            </a:r>
            <a:r>
              <a:rPr lang="en-US" sz="2400" b="1" dirty="0" err="1" smtClean="0">
                <a:sym typeface="Wingdings" pitchFamily="2" charset="2"/>
              </a:rPr>
              <a:t>sdh</a:t>
            </a:r>
            <a:r>
              <a:rPr lang="en-US" sz="2400" b="1" dirty="0" smtClean="0">
                <a:sym typeface="Wingdings" pitchFamily="2" charset="2"/>
              </a:rPr>
              <a:t> </a:t>
            </a:r>
            <a:r>
              <a:rPr lang="en-US" sz="2400" b="1" dirty="0" err="1" smtClean="0">
                <a:sym typeface="Wingdings" pitchFamily="2" charset="2"/>
              </a:rPr>
              <a:t>ada</a:t>
            </a:r>
            <a:r>
              <a:rPr lang="en-US" sz="2400" b="1" dirty="0" smtClean="0">
                <a:sym typeface="Wingdings" pitchFamily="2" charset="2"/>
              </a:rPr>
              <a:t> </a:t>
            </a:r>
            <a:r>
              <a:rPr lang="en-US" sz="2400" b="1" dirty="0" err="1" smtClean="0">
                <a:sym typeface="Wingdings" pitchFamily="2" charset="2"/>
              </a:rPr>
              <a:t>dlm</a:t>
            </a:r>
            <a:r>
              <a:rPr lang="en-US" sz="2400" b="1" dirty="0" smtClean="0">
                <a:sym typeface="Wingdings" pitchFamily="2" charset="2"/>
              </a:rPr>
              <a:t> </a:t>
            </a:r>
            <a:r>
              <a:rPr lang="en-US" sz="2400" b="1" dirty="0" err="1" smtClean="0">
                <a:sym typeface="Wingdings" pitchFamily="2" charset="2"/>
              </a:rPr>
              <a:t>bentuk</a:t>
            </a:r>
            <a:r>
              <a:rPr lang="en-US" sz="2400" b="1" dirty="0" smtClean="0">
                <a:sym typeface="Wingdings" pitchFamily="2" charset="2"/>
              </a:rPr>
              <a:t> </a:t>
            </a:r>
            <a:r>
              <a:rPr lang="en-US" sz="2400" b="1" dirty="0" smtClean="0"/>
              <a:t>DUPAK </a:t>
            </a:r>
            <a:r>
              <a:rPr lang="en-US" sz="2400" b="1" dirty="0" smtClean="0">
                <a:sym typeface="Wingdings" pitchFamily="2" charset="2"/>
              </a:rPr>
              <a:t>excel               </a:t>
            </a:r>
            <a:r>
              <a:rPr lang="en-US" sz="2400" b="1" dirty="0" err="1" smtClean="0">
                <a:sym typeface="Wingdings" pitchFamily="2" charset="2"/>
              </a:rPr>
              <a:t>sesuai</a:t>
            </a:r>
            <a:r>
              <a:rPr lang="en-US" sz="2400" b="1" dirty="0" smtClean="0">
                <a:sym typeface="Wingdings" pitchFamily="2" charset="2"/>
              </a:rPr>
              <a:t> </a:t>
            </a:r>
            <a:r>
              <a:rPr lang="en-US" sz="2400" b="1" dirty="0" err="1" smtClean="0">
                <a:solidFill>
                  <a:schemeClr val="tx2"/>
                </a:solidFill>
                <a:latin typeface="Andalus" pitchFamily="2" charset="-78"/>
                <a:cs typeface="Andalus" pitchFamily="2" charset="-78"/>
                <a:sym typeface="Wingdings" pitchFamily="2" charset="2"/>
              </a:rPr>
              <a:t>surat</a:t>
            </a:r>
            <a:r>
              <a:rPr lang="en-US" sz="2400" b="1" dirty="0" smtClean="0">
                <a:solidFill>
                  <a:schemeClr val="tx2"/>
                </a:solidFill>
                <a:latin typeface="Andalus" pitchFamily="2" charset="-78"/>
                <a:cs typeface="Andalus" pitchFamily="2" charset="-78"/>
                <a:sym typeface="Wingdings" pitchFamily="2" charset="2"/>
              </a:rPr>
              <a:t> </a:t>
            </a:r>
            <a:r>
              <a:rPr lang="en-US" sz="2400" b="1" dirty="0" err="1" smtClean="0">
                <a:solidFill>
                  <a:schemeClr val="tx2"/>
                </a:solidFill>
                <a:latin typeface="Andalus" pitchFamily="2" charset="-78"/>
                <a:cs typeface="Andalus" pitchFamily="2" charset="-78"/>
                <a:sym typeface="Wingdings" pitchFamily="2" charset="2"/>
              </a:rPr>
              <a:t>Sesditjen</a:t>
            </a:r>
            <a:r>
              <a:rPr lang="en-US" sz="2400" b="1" dirty="0" smtClean="0">
                <a:solidFill>
                  <a:schemeClr val="tx2"/>
                </a:solidFill>
                <a:latin typeface="Andalus" pitchFamily="2" charset="-78"/>
                <a:cs typeface="Andalus" pitchFamily="2" charset="-78"/>
                <a:sym typeface="Wingdings" pitchFamily="2" charset="2"/>
              </a:rPr>
              <a:t> </a:t>
            </a:r>
            <a:r>
              <a:rPr lang="en-US" sz="2400" b="1" dirty="0" err="1" smtClean="0">
                <a:solidFill>
                  <a:schemeClr val="tx2"/>
                </a:solidFill>
                <a:latin typeface="Andalus" pitchFamily="2" charset="-78"/>
                <a:cs typeface="Andalus" pitchFamily="2" charset="-78"/>
                <a:sym typeface="Wingdings" pitchFamily="2" charset="2"/>
              </a:rPr>
              <a:t>Dikti</a:t>
            </a:r>
            <a:r>
              <a:rPr lang="en-US" sz="2400" b="1" dirty="0" smtClean="0">
                <a:solidFill>
                  <a:schemeClr val="tx2"/>
                </a:solidFill>
                <a:latin typeface="Andalus" pitchFamily="2" charset="-78"/>
                <a:cs typeface="Andalus" pitchFamily="2" charset="-78"/>
                <a:sym typeface="Wingdings" pitchFamily="2" charset="2"/>
              </a:rPr>
              <a:t> no 2002/D1.3/C/2008 </a:t>
            </a:r>
            <a:r>
              <a:rPr lang="en-US" sz="2400" b="1" dirty="0" err="1" smtClean="0">
                <a:solidFill>
                  <a:schemeClr val="tx2"/>
                </a:solidFill>
                <a:latin typeface="Andalus" pitchFamily="2" charset="-78"/>
                <a:cs typeface="Andalus" pitchFamily="2" charset="-78"/>
                <a:sym typeface="Wingdings" pitchFamily="2" charset="2"/>
              </a:rPr>
              <a:t>ttg</a:t>
            </a:r>
            <a:r>
              <a:rPr lang="en-US" sz="2400" b="1" dirty="0" smtClean="0">
                <a:solidFill>
                  <a:schemeClr val="tx2"/>
                </a:solidFill>
                <a:latin typeface="Andalus" pitchFamily="2" charset="-78"/>
                <a:cs typeface="Andalus" pitchFamily="2" charset="-78"/>
                <a:sym typeface="Wingdings" pitchFamily="2" charset="2"/>
              </a:rPr>
              <a:t> </a:t>
            </a:r>
            <a:r>
              <a:rPr lang="en-US" sz="2400" b="1" dirty="0" err="1" smtClean="0">
                <a:solidFill>
                  <a:schemeClr val="tx2"/>
                </a:solidFill>
                <a:latin typeface="Andalus" pitchFamily="2" charset="-78"/>
                <a:cs typeface="Andalus" pitchFamily="2" charset="-78"/>
                <a:sym typeface="Wingdings" pitchFamily="2" charset="2"/>
              </a:rPr>
              <a:t>penyusunan</a:t>
            </a:r>
            <a:r>
              <a:rPr lang="en-US" sz="2400" b="1" dirty="0" smtClean="0">
                <a:solidFill>
                  <a:schemeClr val="tx2"/>
                </a:solidFill>
                <a:latin typeface="Andalus" pitchFamily="2" charset="-78"/>
                <a:cs typeface="Andalus" pitchFamily="2" charset="-78"/>
                <a:sym typeface="Wingdings" pitchFamily="2" charset="2"/>
              </a:rPr>
              <a:t> DUPAK</a:t>
            </a:r>
            <a:endParaRPr lang="en-US" sz="2400" b="1" dirty="0" smtClean="0"/>
          </a:p>
          <a:p>
            <a:endParaRPr lang="en-US" sz="2400" b="1" dirty="0" smtClean="0"/>
          </a:p>
          <a:p>
            <a:r>
              <a:rPr lang="en-US" sz="2400" b="1" dirty="0" err="1" smtClean="0"/>
              <a:t>Permendiknas</a:t>
            </a:r>
            <a:r>
              <a:rPr lang="en-US" sz="2400" b="1" dirty="0" smtClean="0"/>
              <a:t> 36 -2001</a:t>
            </a:r>
            <a:r>
              <a:rPr lang="en-US" sz="2400" b="1" dirty="0" smtClean="0">
                <a:sym typeface="Wingdings" pitchFamily="2" charset="2"/>
              </a:rPr>
              <a:t> </a:t>
            </a:r>
            <a:r>
              <a:rPr lang="en-US" sz="2400" b="1" dirty="0" err="1" smtClean="0">
                <a:sym typeface="Wingdings" pitchFamily="2" charset="2"/>
              </a:rPr>
              <a:t>Petunjuk</a:t>
            </a:r>
            <a:r>
              <a:rPr lang="en-US" sz="2400" b="1" dirty="0" smtClean="0">
                <a:sym typeface="Wingdings" pitchFamily="2" charset="2"/>
              </a:rPr>
              <a:t> </a:t>
            </a:r>
            <a:r>
              <a:rPr lang="en-US" sz="2400" b="1" dirty="0" err="1" smtClean="0">
                <a:sym typeface="Wingdings" pitchFamily="2" charset="2"/>
              </a:rPr>
              <a:t>Teknis</a:t>
            </a:r>
            <a:r>
              <a:rPr lang="en-US" sz="2400" b="1" dirty="0" smtClean="0">
                <a:sym typeface="Wingdings" pitchFamily="2" charset="2"/>
              </a:rPr>
              <a:t>+ </a:t>
            </a:r>
            <a:r>
              <a:rPr lang="en-US" sz="2400" b="1" dirty="0" err="1" smtClean="0">
                <a:sym typeface="Wingdings" pitchFamily="2" charset="2"/>
              </a:rPr>
              <a:t>lampiran</a:t>
            </a:r>
            <a:r>
              <a:rPr lang="en-US" sz="2400" b="1" dirty="0" smtClean="0">
                <a:sym typeface="Wingdings" pitchFamily="2" charset="2"/>
              </a:rPr>
              <a:t>  yang </a:t>
            </a:r>
            <a:r>
              <a:rPr lang="en-US" sz="2400" b="1" dirty="0" err="1" smtClean="0">
                <a:sym typeface="Wingdings" pitchFamily="2" charset="2"/>
              </a:rPr>
              <a:t>menyangkut</a:t>
            </a:r>
            <a:r>
              <a:rPr lang="en-US" sz="2400" b="1" dirty="0" smtClean="0">
                <a:sym typeface="Wingdings" pitchFamily="2" charset="2"/>
              </a:rPr>
              <a:t> </a:t>
            </a:r>
            <a:r>
              <a:rPr lang="en-US" sz="2400" b="1" dirty="0" err="1" smtClean="0">
                <a:sym typeface="Wingdings" pitchFamily="2" charset="2"/>
              </a:rPr>
              <a:t>Kepatutan</a:t>
            </a:r>
            <a:r>
              <a:rPr lang="en-US" sz="2400" b="1" dirty="0" smtClean="0">
                <a:sym typeface="Wingdings" pitchFamily="2" charset="2"/>
              </a:rPr>
              <a:t> </a:t>
            </a:r>
            <a:endParaRPr lang="en-US" sz="2400" b="1" dirty="0" smtClean="0"/>
          </a:p>
          <a:p>
            <a:r>
              <a:rPr lang="en-US" sz="2400" b="1" dirty="0" err="1" smtClean="0"/>
              <a:t>Pedoman</a:t>
            </a:r>
            <a:r>
              <a:rPr lang="en-US" sz="2400" b="1" dirty="0" smtClean="0"/>
              <a:t> </a:t>
            </a:r>
            <a:r>
              <a:rPr lang="en-US" sz="2400" b="1" dirty="0" err="1" smtClean="0"/>
              <a:t>Operasional</a:t>
            </a:r>
            <a:r>
              <a:rPr lang="en-US" sz="2400" b="1" dirty="0" smtClean="0"/>
              <a:t> </a:t>
            </a:r>
            <a:r>
              <a:rPr lang="en-US" sz="2400" b="1" dirty="0" err="1" smtClean="0"/>
              <a:t>Penilaian</a:t>
            </a:r>
            <a:r>
              <a:rPr lang="en-US" sz="2400" b="1" dirty="0" smtClean="0"/>
              <a:t> </a:t>
            </a:r>
            <a:r>
              <a:rPr lang="en-US" sz="2400" b="1" dirty="0" err="1" smtClean="0"/>
              <a:t>ak</a:t>
            </a:r>
            <a:r>
              <a:rPr lang="en-US" sz="2400" b="1" dirty="0" smtClean="0"/>
              <a:t> </a:t>
            </a:r>
            <a:r>
              <a:rPr lang="en-US" sz="2400" b="1" dirty="0" err="1" smtClean="0"/>
              <a:t>Kenaikan</a:t>
            </a:r>
            <a:r>
              <a:rPr lang="en-US" sz="2400" b="1" dirty="0" smtClean="0"/>
              <a:t> </a:t>
            </a:r>
            <a:r>
              <a:rPr lang="en-US" sz="2400" b="1" dirty="0" err="1" smtClean="0"/>
              <a:t>jabatan</a:t>
            </a:r>
            <a:r>
              <a:rPr lang="en-US" sz="2400" b="1" dirty="0" smtClean="0"/>
              <a:t>  </a:t>
            </a:r>
            <a:r>
              <a:rPr lang="en-US" sz="2400" b="1" dirty="0" err="1" smtClean="0"/>
              <a:t>Fungsional</a:t>
            </a:r>
            <a:r>
              <a:rPr lang="en-US" sz="2400" b="1" dirty="0" smtClean="0"/>
              <a:t> </a:t>
            </a:r>
            <a:r>
              <a:rPr lang="en-US" sz="2400" b="1" dirty="0" err="1" smtClean="0"/>
              <a:t>Dosen</a:t>
            </a:r>
            <a:r>
              <a:rPr lang="en-US" sz="2400" b="1" dirty="0" smtClean="0"/>
              <a:t> </a:t>
            </a:r>
            <a:r>
              <a:rPr lang="en-US" sz="2400" b="1" dirty="0" err="1" smtClean="0"/>
              <a:t>ke</a:t>
            </a:r>
            <a:r>
              <a:rPr lang="en-US" sz="2400" b="1" dirty="0" smtClean="0"/>
              <a:t> LK </a:t>
            </a:r>
            <a:r>
              <a:rPr lang="en-US" sz="2400" b="1" dirty="0" err="1" smtClean="0"/>
              <a:t>dan</a:t>
            </a:r>
            <a:r>
              <a:rPr lang="en-US" sz="2400" b="1" dirty="0" smtClean="0"/>
              <a:t> Guru </a:t>
            </a:r>
            <a:r>
              <a:rPr lang="en-US" sz="2400" b="1" dirty="0" err="1" smtClean="0"/>
              <a:t>Besar</a:t>
            </a:r>
            <a:r>
              <a:rPr lang="en-US" sz="2400" b="1" dirty="0" smtClean="0"/>
              <a:t> </a:t>
            </a:r>
            <a:r>
              <a:rPr lang="en-US" sz="2400" b="1" dirty="0" err="1" smtClean="0"/>
              <a:t>tahun</a:t>
            </a:r>
            <a:r>
              <a:rPr lang="en-US" sz="2400" b="1" dirty="0" smtClean="0"/>
              <a:t> 2009, </a:t>
            </a:r>
            <a:r>
              <a:rPr lang="en-US" sz="2400" b="1" dirty="0" err="1" smtClean="0"/>
              <a:t>Buku</a:t>
            </a:r>
            <a:r>
              <a:rPr lang="en-US" sz="2400" b="1" dirty="0" smtClean="0"/>
              <a:t> </a:t>
            </a:r>
            <a:r>
              <a:rPr lang="en-US" sz="2400" b="1" dirty="0" err="1" smtClean="0"/>
              <a:t>Pedoman</a:t>
            </a:r>
            <a:r>
              <a:rPr lang="en-US" sz="2400" b="1" dirty="0" smtClean="0"/>
              <a:t> </a:t>
            </a:r>
            <a:r>
              <a:rPr lang="en-US" sz="2400" b="1" dirty="0" err="1" smtClean="0"/>
              <a:t>dan</a:t>
            </a:r>
            <a:r>
              <a:rPr lang="en-US" sz="2400" b="1" dirty="0" smtClean="0"/>
              <a:t> </a:t>
            </a:r>
            <a:r>
              <a:rPr lang="en-US" sz="2400" b="1" dirty="0" err="1" smtClean="0"/>
              <a:t>ppt</a:t>
            </a:r>
            <a:r>
              <a:rPr lang="en-US" sz="2400" b="1" dirty="0" smtClean="0"/>
              <a:t> </a:t>
            </a:r>
            <a:r>
              <a:rPr lang="en-US" sz="2400" b="1" dirty="0" err="1" smtClean="0"/>
              <a:t>terkait</a:t>
            </a:r>
            <a:endParaRPr lang="en-US" sz="2400" b="1" dirty="0" smtClean="0"/>
          </a:p>
        </p:txBody>
      </p:sp>
      <p:sp>
        <p:nvSpPr>
          <p:cNvPr id="5" name="Action Button: End 4">
            <a:hlinkClick r:id="rId3" action="ppaction://hlinkpres?slideindex=1&amp;slidetitle=" highlightClick="1"/>
          </p:cNvPr>
          <p:cNvSpPr/>
          <p:nvPr/>
        </p:nvSpPr>
        <p:spPr>
          <a:xfrm>
            <a:off x="1600200" y="1219200"/>
            <a:ext cx="6614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rId4" action="ppaction://program" highlightClick="1"/>
          </p:cNvPr>
          <p:cNvSpPr/>
          <p:nvPr/>
        </p:nvSpPr>
        <p:spPr>
          <a:xfrm>
            <a:off x="2209800" y="3429000"/>
            <a:ext cx="6614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End 6">
            <a:hlinkClick r:id="rId5" action="ppaction://program" highlightClick="1"/>
          </p:cNvPr>
          <p:cNvSpPr/>
          <p:nvPr/>
        </p:nvSpPr>
        <p:spPr>
          <a:xfrm>
            <a:off x="1447800" y="5943600"/>
            <a:ext cx="5090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End 8">
            <a:hlinkClick r:id="rId6" action="ppaction://hlinkpres?slideindex=1&amp;slidetitle=KEPUTUSAN MENTERI NEGARA KOORDINATOR BIDANG PENGAWASAN PEMBANGUNAN DAN PENDAYAGUNAAN APARATUR NEGARA NOMOR : 38/KEP/MK.WASPAN/8/1999 TENTANG; JABATAN FUNGSIONAL DOSEN DAN ANGKA KREDITNYA MENTERI NEGARA KOORDINATOR BIDANG PENGAWASAN  PEMBANGUNAN DAN PEN" highlightClick="1"/>
          </p:cNvPr>
          <p:cNvSpPr/>
          <p:nvPr/>
        </p:nvSpPr>
        <p:spPr>
          <a:xfrm>
            <a:off x="4191000" y="1905000"/>
            <a:ext cx="6614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End 9">
            <a:hlinkClick r:id="rId7" action="ppaction://program" highlightClick="1"/>
          </p:cNvPr>
          <p:cNvSpPr/>
          <p:nvPr/>
        </p:nvSpPr>
        <p:spPr>
          <a:xfrm>
            <a:off x="3810000" y="4876800"/>
            <a:ext cx="6614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End 10">
            <a:hlinkClick r:id="rId8" action="ppaction://program" highlightClick="1"/>
          </p:cNvPr>
          <p:cNvSpPr/>
          <p:nvPr/>
        </p:nvSpPr>
        <p:spPr>
          <a:xfrm>
            <a:off x="6858000" y="3810000"/>
            <a:ext cx="6614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End 11">
            <a:hlinkClick r:id="rId9" action="ppaction://program" highlightClick="1"/>
          </p:cNvPr>
          <p:cNvSpPr/>
          <p:nvPr/>
        </p:nvSpPr>
        <p:spPr>
          <a:xfrm>
            <a:off x="7696200" y="3810000"/>
            <a:ext cx="661416" cy="356616"/>
          </a:xfrm>
          <a:prstGeom prst="actionButtonEnd">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End 12">
            <a:hlinkClick r:id="rId10" action="ppaction://program" highlightClick="1"/>
          </p:cNvPr>
          <p:cNvSpPr/>
          <p:nvPr/>
        </p:nvSpPr>
        <p:spPr>
          <a:xfrm>
            <a:off x="6019800" y="3810000"/>
            <a:ext cx="609600" cy="356616"/>
          </a:xfrm>
          <a:prstGeom prst="actionButtonE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End 13">
            <a:hlinkClick r:id="rId11" action="ppaction://program" highlightClick="1"/>
          </p:cNvPr>
          <p:cNvSpPr/>
          <p:nvPr/>
        </p:nvSpPr>
        <p:spPr>
          <a:xfrm>
            <a:off x="2133600" y="5943600"/>
            <a:ext cx="509016" cy="356616"/>
          </a:xfrm>
          <a:prstGeom prst="actionButtonE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
            <a:ext cx="9144000" cy="6740307"/>
          </a:xfrm>
          <a:prstGeom prst="rect">
            <a:avLst/>
          </a:prstGeom>
        </p:spPr>
        <p:txBody>
          <a:bodyPr wrap="square">
            <a:spAutoFit/>
          </a:bodyPr>
          <a:lstStyle/>
          <a:p>
            <a:r>
              <a:rPr lang="en-US" sz="2400" b="1" smtClean="0"/>
              <a:t>Google Scholar is a freely accessible web search engine that indexes the full text of scholarly literature across an array of publishing formats and disciplines. Released in beta in November 2004, the Google Scholar index includes most peer-reviewed online journals of Europe and America's largest scholarly publishers, plus scholarly books other non-peer reviewed journals.</a:t>
            </a:r>
          </a:p>
          <a:p>
            <a:endParaRPr lang="en-US" sz="2400" b="1" smtClean="0"/>
          </a:p>
          <a:p>
            <a:r>
              <a:rPr lang="en-US" sz="2400" b="1" smtClean="0"/>
              <a:t> It is similar in function to the freely available Scirus from Elsevier, CiteSeerX, and getCITED.</a:t>
            </a:r>
          </a:p>
          <a:p>
            <a:endParaRPr lang="en-US" sz="2400" b="1" smtClean="0"/>
          </a:p>
          <a:p>
            <a:r>
              <a:rPr lang="en-US" sz="2400" b="1" smtClean="0"/>
              <a:t> It is also similar to the subscription-based tools, Elsevier's Scopus and Thomson ISI's Web of Science. </a:t>
            </a:r>
          </a:p>
          <a:p>
            <a:endParaRPr lang="en-US" sz="2400" b="1" smtClean="0"/>
          </a:p>
          <a:p>
            <a:r>
              <a:rPr lang="en-US" sz="2400" b="1" smtClean="0"/>
              <a:t>Plagiarisme Detection Software  by </a:t>
            </a:r>
            <a:r>
              <a:rPr lang="en-US" sz="2400" b="1" smtClean="0">
                <a:hlinkClick r:id="rId2"/>
              </a:rPr>
              <a:t>www.</a:t>
            </a:r>
            <a:r>
              <a:rPr lang="en-US" sz="2400" b="1" smtClean="0">
                <a:solidFill>
                  <a:schemeClr val="accent1"/>
                </a:solidFill>
                <a:hlinkClick r:id="rId2"/>
              </a:rPr>
              <a:t>ithenticate.com</a:t>
            </a:r>
            <a:r>
              <a:rPr lang="en-US" sz="2400" b="1" smtClean="0">
                <a:solidFill>
                  <a:schemeClr val="accent1"/>
                </a:solidFill>
              </a:rPr>
              <a:t>   </a:t>
            </a:r>
            <a:r>
              <a:rPr lang="en-US" sz="2400" b="1" smtClean="0"/>
              <a:t>,   one of  Turnitin  products ( founder, 4 UC Berkeley graduated students)</a:t>
            </a:r>
            <a:r>
              <a:rPr lang="en-US" sz="2400" b="1" smtClean="0">
                <a:sym typeface="Wingdings" pitchFamily="2" charset="2"/>
              </a:rPr>
              <a:t> prosessed 60 million papers in 2011, support 14 languanges) .</a:t>
            </a:r>
            <a:endParaRPr lang="en-US" sz="2400" b="1"/>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598944"/>
            <a:ext cx="6172200" cy="2677656"/>
          </a:xfrm>
          <a:prstGeom prst="rect">
            <a:avLst/>
          </a:prstGeom>
          <a:noFill/>
        </p:spPr>
        <p:txBody>
          <a:bodyPr wrap="square" rtlCol="0">
            <a:spAutoFit/>
          </a:bodyPr>
          <a:lstStyle/>
          <a:p>
            <a:r>
              <a:rPr lang="en-US" sz="2400" b="1" smtClean="0"/>
              <a:t>ProQuest is a resource of electronic collections containing millions of documents originally published in magazines, newspapers, and journals. You can search these collections for documents on subject that interest you or that will help with your research or school work.</a:t>
            </a:r>
            <a:br>
              <a:rPr lang="en-US" sz="2400" b="1" smtClean="0"/>
            </a:br>
            <a:r>
              <a:rPr lang="en-US" sz="2400" b="1" smtClean="0">
                <a:hlinkClick r:id="rId2"/>
              </a:rPr>
              <a:t>www.proquest.com/pqdauto</a:t>
            </a:r>
            <a:r>
              <a:rPr lang="en-US" sz="2400" b="1" smtClean="0"/>
              <a:t> </a:t>
            </a:r>
            <a:endParaRPr lang="en-US" sz="2400"/>
          </a:p>
        </p:txBody>
      </p:sp>
      <p:pic>
        <p:nvPicPr>
          <p:cNvPr id="4" name="Picture 2" descr="http://e-journal.dikti.go.id/portal/icon/proquest.gif">
            <a:hlinkClick r:id="rId3"/>
          </p:cNvPr>
          <p:cNvPicPr>
            <a:picLocks noChangeAspect="1" noChangeArrowheads="1"/>
          </p:cNvPicPr>
          <p:nvPr/>
        </p:nvPicPr>
        <p:blipFill>
          <a:blip r:embed="rId4" cstate="print"/>
          <a:srcRect/>
          <a:stretch>
            <a:fillRect/>
          </a:stretch>
        </p:blipFill>
        <p:spPr bwMode="auto">
          <a:xfrm>
            <a:off x="76200" y="1066800"/>
            <a:ext cx="2571750" cy="914400"/>
          </a:xfrm>
          <a:prstGeom prst="rect">
            <a:avLst/>
          </a:prstGeom>
          <a:noFill/>
        </p:spPr>
      </p:pic>
      <p:sp>
        <p:nvSpPr>
          <p:cNvPr id="6" name="TextBox 5"/>
          <p:cNvSpPr txBox="1"/>
          <p:nvPr/>
        </p:nvSpPr>
        <p:spPr>
          <a:xfrm>
            <a:off x="762000" y="4343400"/>
            <a:ext cx="6324600" cy="1815882"/>
          </a:xfrm>
          <a:prstGeom prst="rect">
            <a:avLst/>
          </a:prstGeom>
          <a:noFill/>
        </p:spPr>
        <p:txBody>
          <a:bodyPr wrap="square" rtlCol="0">
            <a:spAutoFit/>
          </a:bodyPr>
          <a:lstStyle/>
          <a:p>
            <a:r>
              <a:rPr lang="en-US" sz="2800" b="1" smtClean="0"/>
              <a:t>Laman ini untuk bidang ilmu sosial</a:t>
            </a:r>
          </a:p>
          <a:p>
            <a:endParaRPr lang="en-US" sz="2800" b="1" smtClean="0"/>
          </a:p>
          <a:p>
            <a:r>
              <a:rPr lang="en-US" sz="2800" b="1" smtClean="0"/>
              <a:t>URL :    search.proquest.com </a:t>
            </a:r>
          </a:p>
          <a:p>
            <a:r>
              <a:rPr lang="en-US" sz="2800" b="1" smtClean="0"/>
              <a:t>   </a:t>
            </a:r>
            <a:endParaRPr lang="en-US" sz="28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1143000"/>
            <a:ext cx="6096000" cy="2689324"/>
          </a:xfrm>
          <a:prstGeom prst="rect">
            <a:avLst/>
          </a:prstGeom>
          <a:noFill/>
        </p:spPr>
        <p:txBody>
          <a:bodyPr wrap="square" rtlCol="0">
            <a:spAutoFit/>
          </a:bodyPr>
          <a:lstStyle/>
          <a:p>
            <a:r>
              <a:rPr lang="en-US" sz="2400" b="1" smtClean="0"/>
              <a:t>EBSCO host is a powerful online reference system accessible via the Internet. It offers a variety of proprietary full text databases and popular databases from leading information providers.</a:t>
            </a:r>
            <a:br>
              <a:rPr lang="en-US" sz="2400" b="1" smtClean="0"/>
            </a:br>
            <a:r>
              <a:rPr lang="en-US" sz="2400" b="1" smtClean="0">
                <a:hlinkClick r:id="rId2"/>
              </a:rPr>
              <a:t>http://search.epnet.com</a:t>
            </a:r>
            <a:endParaRPr lang="en-US" sz="2400" b="1"/>
          </a:p>
        </p:txBody>
      </p:sp>
      <p:pic>
        <p:nvPicPr>
          <p:cNvPr id="3" name="Picture 3" descr="http://e-journal.dikti.go.id/portal/icon/logoEhost.gif">
            <a:hlinkClick r:id="rId3"/>
          </p:cNvPr>
          <p:cNvPicPr>
            <a:picLocks noChangeAspect="1" noChangeArrowheads="1"/>
          </p:cNvPicPr>
          <p:nvPr/>
        </p:nvPicPr>
        <p:blipFill>
          <a:blip r:embed="rId4" cstate="print"/>
          <a:srcRect/>
          <a:stretch>
            <a:fillRect/>
          </a:stretch>
        </p:blipFill>
        <p:spPr bwMode="auto">
          <a:xfrm>
            <a:off x="609600" y="1371600"/>
            <a:ext cx="1219200" cy="1219200"/>
          </a:xfrm>
          <a:prstGeom prst="rect">
            <a:avLst/>
          </a:prstGeom>
          <a:noFill/>
        </p:spPr>
      </p:pic>
      <p:sp>
        <p:nvSpPr>
          <p:cNvPr id="4" name="TextBox 3"/>
          <p:cNvSpPr txBox="1"/>
          <p:nvPr/>
        </p:nvSpPr>
        <p:spPr>
          <a:xfrm>
            <a:off x="838200" y="4419600"/>
            <a:ext cx="6934200" cy="1384995"/>
          </a:xfrm>
          <a:prstGeom prst="rect">
            <a:avLst/>
          </a:prstGeom>
          <a:noFill/>
        </p:spPr>
        <p:txBody>
          <a:bodyPr wrap="square" rtlCol="0">
            <a:spAutoFit/>
          </a:bodyPr>
          <a:lstStyle/>
          <a:p>
            <a:r>
              <a:rPr lang="en-US" sz="2800" b="1" smtClean="0"/>
              <a:t>Laman ini untuk ilmu Ekonomi</a:t>
            </a:r>
          </a:p>
          <a:p>
            <a:endParaRPr lang="en-US" sz="2800" b="1" smtClean="0"/>
          </a:p>
          <a:p>
            <a:r>
              <a:rPr lang="en-US" sz="2800" b="1" smtClean="0"/>
              <a:t>URL : search.epnet.com </a:t>
            </a:r>
            <a:endParaRPr lang="en-US" sz="28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e-journal.dikti.go.id/portal/icon/Cengage_logo_top.gif"/>
          <p:cNvPicPr>
            <a:picLocks noChangeAspect="1" noChangeArrowheads="1"/>
          </p:cNvPicPr>
          <p:nvPr/>
        </p:nvPicPr>
        <p:blipFill>
          <a:blip r:embed="rId2" cstate="print"/>
          <a:srcRect/>
          <a:stretch>
            <a:fillRect/>
          </a:stretch>
        </p:blipFill>
        <p:spPr bwMode="auto">
          <a:xfrm>
            <a:off x="152400" y="1219200"/>
            <a:ext cx="2850356" cy="1066800"/>
          </a:xfrm>
          <a:prstGeom prst="rect">
            <a:avLst/>
          </a:prstGeom>
          <a:noFill/>
        </p:spPr>
      </p:pic>
      <p:sp>
        <p:nvSpPr>
          <p:cNvPr id="4" name="TextBox 3"/>
          <p:cNvSpPr txBox="1"/>
          <p:nvPr/>
        </p:nvSpPr>
        <p:spPr>
          <a:xfrm>
            <a:off x="3124200" y="762000"/>
            <a:ext cx="5715000" cy="3046988"/>
          </a:xfrm>
          <a:prstGeom prst="rect">
            <a:avLst/>
          </a:prstGeom>
          <a:noFill/>
        </p:spPr>
        <p:txBody>
          <a:bodyPr wrap="square" rtlCol="0">
            <a:spAutoFit/>
          </a:bodyPr>
          <a:lstStyle/>
          <a:p>
            <a:r>
              <a:rPr lang="en-US" sz="2400" b="1" smtClean="0"/>
              <a:t>A company that delivers highly-customized learning solutions for universities, instructors, students, libraries, government agencies, corporations, and professionals worldwide</a:t>
            </a:r>
            <a:br>
              <a:rPr lang="en-US" sz="2400" b="1" smtClean="0"/>
            </a:br>
            <a:r>
              <a:rPr lang="en-US" sz="2400" b="1" smtClean="0"/>
              <a:t/>
            </a:r>
            <a:br>
              <a:rPr lang="en-US" sz="2400" b="1" smtClean="0"/>
            </a:br>
            <a:r>
              <a:rPr lang="en-US" sz="2400" b="1" smtClean="0">
                <a:hlinkClick r:id="rId3"/>
              </a:rPr>
              <a:t>http://infotrac.galegroup.com/itweb/dikti</a:t>
            </a:r>
            <a:r>
              <a:rPr lang="en-US" sz="2400" b="1" smtClean="0"/>
              <a:t> </a:t>
            </a:r>
            <a:br>
              <a:rPr lang="en-US" sz="2400" b="1" smtClean="0"/>
            </a:br>
            <a:endParaRPr lang="en-US" sz="2400" b="1"/>
          </a:p>
        </p:txBody>
      </p:sp>
      <p:sp>
        <p:nvSpPr>
          <p:cNvPr id="5" name="TextBox 4"/>
          <p:cNvSpPr txBox="1"/>
          <p:nvPr/>
        </p:nvSpPr>
        <p:spPr>
          <a:xfrm>
            <a:off x="685800" y="4191000"/>
            <a:ext cx="6705600" cy="954107"/>
          </a:xfrm>
          <a:prstGeom prst="rect">
            <a:avLst/>
          </a:prstGeom>
          <a:noFill/>
        </p:spPr>
        <p:txBody>
          <a:bodyPr wrap="square" rtlCol="0">
            <a:spAutoFit/>
          </a:bodyPr>
          <a:lstStyle/>
          <a:p>
            <a:r>
              <a:rPr lang="en-US" sz="2800" b="1" smtClean="0"/>
              <a:t>Laman ini untuk ilmu Pendidikan, Sosial, Humaniora, Seni dan Teknik</a:t>
            </a:r>
            <a:endParaRPr lang="en-US" sz="28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informasi ak kenaikan jabatan/pangkat</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Rectangle 3"/>
          <p:cNvSpPr/>
          <p:nvPr/>
        </p:nvSpPr>
        <p:spPr>
          <a:xfrm>
            <a:off x="381000" y="381000"/>
            <a:ext cx="8458200" cy="6124754"/>
          </a:xfrm>
          <a:prstGeom prst="rect">
            <a:avLst/>
          </a:prstGeom>
        </p:spPr>
        <p:txBody>
          <a:bodyPr wrap="square">
            <a:spAutoFit/>
          </a:bodyPr>
          <a:lstStyle/>
          <a:p>
            <a:r>
              <a:rPr lang="en-US" sz="2800" b="1" smtClean="0"/>
              <a:t>Open acces document </a:t>
            </a:r>
            <a:r>
              <a:rPr lang="en-US" sz="2800" b="1" smtClean="0">
                <a:sym typeface="Wingdings" pitchFamily="2" charset="2"/>
              </a:rPr>
              <a:t>  </a:t>
            </a:r>
            <a:r>
              <a:rPr lang="en-US" sz="2800" b="1" smtClean="0">
                <a:sym typeface="Wingdings" pitchFamily="2" charset="2"/>
                <a:hlinkClick r:id="rId2"/>
              </a:rPr>
              <a:t>www.googlescholar.com</a:t>
            </a:r>
            <a:endParaRPr lang="en-US" sz="2800" b="1" smtClean="0">
              <a:sym typeface="Wingdings" pitchFamily="2" charset="2"/>
            </a:endParaRPr>
          </a:p>
          <a:p>
            <a:endParaRPr lang="en-US" sz="2800" b="1" smtClean="0">
              <a:sym typeface="Wingdings" pitchFamily="2" charset="2"/>
            </a:endParaRPr>
          </a:p>
          <a:p>
            <a:r>
              <a:rPr lang="en-US" sz="2800" b="1" smtClean="0">
                <a:sym typeface="Wingdings" pitchFamily="2" charset="2"/>
              </a:rPr>
              <a:t>Beberapa laman yang dapat dipergunakan untuk mencari  jurnal international  melalui google</a:t>
            </a:r>
          </a:p>
          <a:p>
            <a:endParaRPr lang="en-US" sz="2800" b="1" smtClean="0">
              <a:sym typeface="Wingdings" pitchFamily="2" charset="2"/>
            </a:endParaRPr>
          </a:p>
          <a:p>
            <a:r>
              <a:rPr lang="en-US" sz="2800" b="1" smtClean="0">
                <a:sym typeface="Wingdings" pitchFamily="2" charset="2"/>
              </a:rPr>
              <a:t>SJR Journal Ranking</a:t>
            </a:r>
          </a:p>
          <a:p>
            <a:endParaRPr lang="en-US" sz="2800" b="1" smtClean="0">
              <a:sym typeface="Wingdings" pitchFamily="2" charset="2"/>
            </a:endParaRPr>
          </a:p>
          <a:p>
            <a:r>
              <a:rPr lang="en-US" sz="2800" b="1" smtClean="0">
                <a:sym typeface="Wingdings" pitchFamily="2" charset="2"/>
              </a:rPr>
              <a:t>microsoft  academic  search  </a:t>
            </a:r>
          </a:p>
          <a:p>
            <a:pPr marL="342900" indent="-342900"/>
            <a:endParaRPr lang="en-US" sz="2800" b="1" smtClean="0">
              <a:sym typeface="Wingdings" pitchFamily="2" charset="2"/>
            </a:endParaRPr>
          </a:p>
          <a:p>
            <a:pPr marL="342900" indent="-342900"/>
            <a:r>
              <a:rPr lang="en-US" sz="2800" b="1" smtClean="0">
                <a:sym typeface="Wingdings" pitchFamily="2" charset="2"/>
              </a:rPr>
              <a:t>Directory  open acces Journal  ( DOAJ)</a:t>
            </a:r>
            <a:r>
              <a:rPr lang="en-US" sz="2800" b="1" smtClean="0">
                <a:latin typeface="Arial" pitchFamily="34" charset="0"/>
                <a:cs typeface="Arial" pitchFamily="34" charset="0"/>
              </a:rPr>
              <a:t> Laman </a:t>
            </a:r>
          </a:p>
          <a:p>
            <a:pPr marL="342900" indent="-342900"/>
            <a:endParaRPr lang="en-US" sz="2800" b="1" smtClean="0">
              <a:latin typeface="Arial" pitchFamily="34" charset="0"/>
              <a:cs typeface="Arial" pitchFamily="34" charset="0"/>
              <a:sym typeface="Wingdings" pitchFamily="2" charset="2"/>
            </a:endParaRPr>
          </a:p>
          <a:p>
            <a:pPr marL="342900" indent="-342900"/>
            <a:r>
              <a:rPr lang="en-US" sz="2800" b="1" smtClean="0">
                <a:latin typeface="Arial" pitchFamily="34" charset="0"/>
                <a:cs typeface="Arial" pitchFamily="34" charset="0"/>
                <a:sym typeface="Wingdings" pitchFamily="2" charset="2"/>
              </a:rPr>
              <a:t> Laman </a:t>
            </a:r>
            <a:r>
              <a:rPr lang="en-US" sz="2800" b="1" smtClean="0">
                <a:latin typeface="Arial" pitchFamily="34" charset="0"/>
                <a:cs typeface="Arial" pitchFamily="34" charset="0"/>
              </a:rPr>
              <a:t>untuk melihat sitasi karya ilmiah seseorang </a:t>
            </a:r>
            <a:r>
              <a:rPr lang="en-US" sz="2800" b="1" smtClean="0">
                <a:latin typeface="Arial" pitchFamily="34" charset="0"/>
                <a:cs typeface="Arial" pitchFamily="34" charset="0"/>
                <a:sym typeface="Wingdings" pitchFamily="2" charset="2"/>
              </a:rPr>
              <a:t> </a:t>
            </a:r>
            <a:r>
              <a:rPr lang="en-US" sz="2800" b="1" smtClean="0">
                <a:latin typeface="Arial" pitchFamily="34" charset="0"/>
                <a:cs typeface="Arial" pitchFamily="34" charset="0"/>
              </a:rPr>
              <a:t>Publish or Perish</a:t>
            </a:r>
            <a:endParaRPr lang="en-US" sz="2800" b="1"/>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5625" t="15625" r="15625" b="12500"/>
          <a:stretch>
            <a:fillRect/>
          </a:stretch>
        </p:blipFill>
        <p:spPr bwMode="auto">
          <a:xfrm>
            <a:off x="381000" y="1066800"/>
            <a:ext cx="83820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informasi ak kenaikan jabatan/pangkat</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TextBox 3"/>
          <p:cNvSpPr txBox="1"/>
          <p:nvPr/>
        </p:nvSpPr>
        <p:spPr>
          <a:xfrm>
            <a:off x="152400" y="1061621"/>
            <a:ext cx="8839200" cy="5693866"/>
          </a:xfrm>
          <a:prstGeom prst="rect">
            <a:avLst/>
          </a:prstGeom>
          <a:noFill/>
        </p:spPr>
        <p:txBody>
          <a:bodyPr wrap="square" rtlCol="0">
            <a:spAutoFit/>
          </a:bodyPr>
          <a:lstStyle/>
          <a:p>
            <a:r>
              <a:rPr lang="en-US" sz="2800" b="1" smtClean="0"/>
              <a:t>Dosen dosen sudah banyak yang publikasi karya ilmiah di Jurnal internasional</a:t>
            </a:r>
          </a:p>
          <a:p>
            <a:endParaRPr lang="en-US" sz="2800" b="1" smtClean="0"/>
          </a:p>
          <a:p>
            <a:r>
              <a:rPr lang="en-US" sz="2800" b="1" smtClean="0"/>
              <a:t>Jurnal internasional  sering mencantumkan bahwa terindeks  ISI, Scopus, index Copernicus , DOAJ dan lain lain  dan memberikan kesan  bagi pembaca  seolah olah alamat fisik nya berada di negara maju dan berkualitas jurnal internasional bereputasi</a:t>
            </a:r>
          </a:p>
          <a:p>
            <a:endParaRPr lang="en-US" sz="2800" b="1" smtClean="0"/>
          </a:p>
          <a:p>
            <a:r>
              <a:rPr lang="en-US" sz="2800" b="1" smtClean="0"/>
              <a:t>Oleh karena itu perlu di cek  dimana  home basenya</a:t>
            </a:r>
          </a:p>
          <a:p>
            <a:endParaRPr lang="en-US" sz="2800" b="1" smtClean="0"/>
          </a:p>
          <a:p>
            <a:endParaRPr lang="en-US" sz="2800" b="1"/>
          </a:p>
        </p:txBody>
      </p:sp>
      <p:sp>
        <p:nvSpPr>
          <p:cNvPr id="5" name="Action Button: End 4">
            <a:hlinkClick r:id="rId2" action="ppaction://hlinkpres?slideindex=1&amp;slidetitle=Slide 1" highlightClick="1"/>
          </p:cNvPr>
          <p:cNvSpPr/>
          <p:nvPr/>
        </p:nvSpPr>
        <p:spPr>
          <a:xfrm>
            <a:off x="8077200" y="4953000"/>
            <a:ext cx="304800" cy="356616"/>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329625"/>
            <a:ext cx="3886200" cy="584775"/>
          </a:xfrm>
          <a:prstGeom prst="rect">
            <a:avLst/>
          </a:prstGeom>
          <a:noFill/>
        </p:spPr>
        <p:txBody>
          <a:bodyPr wrap="square" rtlCol="0">
            <a:spAutoFit/>
          </a:bodyPr>
          <a:lstStyle/>
          <a:p>
            <a:r>
              <a:rPr lang="en-US" sz="3200" b="1" smtClean="0"/>
              <a:t>Journal Home Base </a:t>
            </a:r>
            <a:endParaRPr lang="en-US" sz="3200" b="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27</a:t>
            </a:fld>
            <a:endParaRPr lang="en-US"/>
          </a:p>
        </p:txBody>
      </p:sp>
      <p:sp>
        <p:nvSpPr>
          <p:cNvPr id="3" name="TextBox 2"/>
          <p:cNvSpPr txBox="1"/>
          <p:nvPr/>
        </p:nvSpPr>
        <p:spPr>
          <a:xfrm>
            <a:off x="304800" y="228601"/>
            <a:ext cx="8458200" cy="4585871"/>
          </a:xfrm>
          <a:prstGeom prst="rect">
            <a:avLst/>
          </a:prstGeom>
          <a:noFill/>
        </p:spPr>
        <p:txBody>
          <a:bodyPr wrap="square" rtlCol="0">
            <a:spAutoFit/>
          </a:bodyPr>
          <a:lstStyle/>
          <a:p>
            <a:endParaRPr lang="en-US" sz="2400" dirty="0" smtClean="0"/>
          </a:p>
          <a:p>
            <a:r>
              <a:rPr lang="en-US" sz="2400" dirty="0" smtClean="0">
                <a:sym typeface="Wingdings" pitchFamily="2" charset="2"/>
              </a:rPr>
              <a:t> </a:t>
            </a:r>
            <a:r>
              <a:rPr lang="en-US" sz="2400" b="1" dirty="0" err="1" smtClean="0"/>
              <a:t>Dosen</a:t>
            </a:r>
            <a:r>
              <a:rPr lang="en-US" sz="2400" b="1" dirty="0" smtClean="0"/>
              <a:t> </a:t>
            </a:r>
            <a:r>
              <a:rPr lang="en-US" sz="2400" b="1" dirty="0" err="1" smtClean="0"/>
              <a:t>harus</a:t>
            </a:r>
            <a:r>
              <a:rPr lang="en-US" sz="2400" b="1" dirty="0" smtClean="0"/>
              <a:t> </a:t>
            </a:r>
            <a:r>
              <a:rPr lang="en-US" sz="2400" b="1" dirty="0" err="1" smtClean="0"/>
              <a:t>mampu</a:t>
            </a:r>
            <a:r>
              <a:rPr lang="en-US" sz="2400" b="1" dirty="0" smtClean="0"/>
              <a:t> </a:t>
            </a:r>
            <a:r>
              <a:rPr lang="en-US" sz="2400" b="1" dirty="0" err="1" smtClean="0"/>
              <a:t>mencari</a:t>
            </a:r>
            <a:r>
              <a:rPr lang="en-US" sz="2400" b="1" dirty="0" smtClean="0"/>
              <a:t> </a:t>
            </a:r>
            <a:r>
              <a:rPr lang="en-US" sz="2400" b="1" dirty="0" err="1" smtClean="0"/>
              <a:t>informasi</a:t>
            </a:r>
            <a:r>
              <a:rPr lang="en-US" sz="2400" b="1" dirty="0" smtClean="0"/>
              <a:t> </a:t>
            </a:r>
            <a:r>
              <a:rPr lang="en-US" sz="2400" b="1" dirty="0" err="1" smtClean="0"/>
              <a:t>di</a:t>
            </a:r>
            <a:r>
              <a:rPr lang="en-US" sz="2400" b="1" dirty="0" smtClean="0"/>
              <a:t> </a:t>
            </a:r>
            <a:r>
              <a:rPr lang="en-US" sz="2400" b="1" dirty="0" err="1" smtClean="0"/>
              <a:t>dunia</a:t>
            </a:r>
            <a:r>
              <a:rPr lang="en-US" sz="2400" b="1" dirty="0" smtClean="0"/>
              <a:t> </a:t>
            </a:r>
            <a:r>
              <a:rPr lang="en-US" sz="2400" b="1" dirty="0" err="1" smtClean="0"/>
              <a:t>maya</a:t>
            </a:r>
            <a:r>
              <a:rPr lang="en-US" sz="2400" b="1" dirty="0" smtClean="0"/>
              <a:t> </a:t>
            </a:r>
            <a:r>
              <a:rPr lang="en-US" sz="2400" b="1" dirty="0" err="1" smtClean="0"/>
              <a:t>melalui</a:t>
            </a:r>
            <a:r>
              <a:rPr lang="en-US" sz="2400" b="1" dirty="0" smtClean="0"/>
              <a:t> </a:t>
            </a:r>
            <a:r>
              <a:rPr lang="en-US" sz="2400" b="1" i="1" dirty="0" smtClean="0"/>
              <a:t>Google scholar , Scopus -Elsevier </a:t>
            </a:r>
            <a:r>
              <a:rPr lang="en-US" sz="2400" b="1" i="1" dirty="0" err="1" smtClean="0"/>
              <a:t>dan</a:t>
            </a:r>
            <a:r>
              <a:rPr lang="en-US" sz="2400" b="1" i="1" dirty="0" smtClean="0"/>
              <a:t> ISI Knowledge Thomson </a:t>
            </a:r>
            <a:r>
              <a:rPr lang="en-US" sz="2400" b="1" dirty="0" smtClean="0"/>
              <a:t>Reuter  , </a:t>
            </a:r>
            <a:r>
              <a:rPr lang="en-US" sz="2400" b="1" dirty="0" err="1" smtClean="0"/>
              <a:t>perpustakaan</a:t>
            </a:r>
            <a:r>
              <a:rPr lang="en-US" sz="2400" b="1" dirty="0" smtClean="0"/>
              <a:t> digital </a:t>
            </a:r>
            <a:r>
              <a:rPr lang="en-US" sz="2400" b="1" dirty="0" err="1" smtClean="0"/>
              <a:t>Proquest</a:t>
            </a:r>
            <a:r>
              <a:rPr lang="en-US" sz="2400" b="1" dirty="0" smtClean="0"/>
              <a:t>, </a:t>
            </a:r>
            <a:r>
              <a:rPr lang="en-US" sz="2400" b="1" dirty="0" err="1" smtClean="0"/>
              <a:t>Ebsco</a:t>
            </a:r>
            <a:r>
              <a:rPr lang="en-US" sz="2400" b="1" dirty="0" smtClean="0"/>
              <a:t> </a:t>
            </a:r>
            <a:r>
              <a:rPr lang="en-US" sz="2400" b="1" dirty="0" err="1" smtClean="0"/>
              <a:t>dan</a:t>
            </a:r>
            <a:r>
              <a:rPr lang="en-US" sz="2400" b="1" dirty="0" smtClean="0"/>
              <a:t> </a:t>
            </a:r>
            <a:r>
              <a:rPr lang="en-US" sz="2400" b="1" dirty="0" err="1" smtClean="0"/>
              <a:t>Cengage</a:t>
            </a:r>
            <a:r>
              <a:rPr lang="en-US" sz="2400" b="1" dirty="0" smtClean="0"/>
              <a:t> </a:t>
            </a:r>
            <a:r>
              <a:rPr lang="en-US" sz="2400" b="1" dirty="0" err="1" smtClean="0"/>
              <a:t>atau</a:t>
            </a:r>
            <a:r>
              <a:rPr lang="en-US" sz="2400" b="1" dirty="0" smtClean="0"/>
              <a:t> </a:t>
            </a:r>
            <a:r>
              <a:rPr lang="en-US" sz="2400" b="1" dirty="0" err="1" smtClean="0"/>
              <a:t>lainnya</a:t>
            </a:r>
            <a:r>
              <a:rPr lang="en-US" sz="2400" b="1" dirty="0" smtClean="0"/>
              <a:t> </a:t>
            </a:r>
            <a:r>
              <a:rPr lang="en-US" sz="2400" b="1" dirty="0" err="1" smtClean="0"/>
              <a:t>melalui</a:t>
            </a:r>
            <a:r>
              <a:rPr lang="en-US" sz="2400" b="1" dirty="0" smtClean="0"/>
              <a:t> </a:t>
            </a:r>
            <a:r>
              <a:rPr lang="en-US" sz="2400" b="1" dirty="0" err="1" smtClean="0"/>
              <a:t>laman</a:t>
            </a:r>
            <a:r>
              <a:rPr lang="en-US" sz="2400" b="1" dirty="0" smtClean="0"/>
              <a:t> </a:t>
            </a:r>
            <a:r>
              <a:rPr lang="en-US" sz="2400" b="1" dirty="0" err="1" smtClean="0"/>
              <a:t>dengan</a:t>
            </a:r>
            <a:r>
              <a:rPr lang="en-US" sz="2400" b="1" dirty="0" smtClean="0"/>
              <a:t> </a:t>
            </a:r>
            <a:r>
              <a:rPr lang="en-US" sz="2400" b="1" dirty="0" err="1" smtClean="0"/>
              <a:t>kata</a:t>
            </a:r>
            <a:r>
              <a:rPr lang="en-US" sz="2400" b="1" dirty="0" smtClean="0"/>
              <a:t> </a:t>
            </a:r>
            <a:r>
              <a:rPr lang="en-US" sz="2400" b="1" dirty="0" err="1" smtClean="0"/>
              <a:t>kunci</a:t>
            </a:r>
            <a:r>
              <a:rPr lang="en-US" sz="2400" b="1" dirty="0" smtClean="0"/>
              <a:t> </a:t>
            </a:r>
            <a:r>
              <a:rPr lang="en-US" sz="2400" b="1" dirty="0" err="1" smtClean="0"/>
              <a:t>tertentu</a:t>
            </a:r>
            <a:r>
              <a:rPr lang="en-US" sz="2400" dirty="0" smtClean="0"/>
              <a:t>. </a:t>
            </a:r>
          </a:p>
          <a:p>
            <a:endParaRPr lang="en-US" sz="2400" dirty="0" smtClean="0"/>
          </a:p>
          <a:p>
            <a:r>
              <a:rPr lang="en-US" sz="2800" b="1" dirty="0" err="1" smtClean="0"/>
              <a:t>Profil</a:t>
            </a:r>
            <a:r>
              <a:rPr lang="en-US" sz="2800" b="1" dirty="0" smtClean="0"/>
              <a:t>  </a:t>
            </a:r>
            <a:r>
              <a:rPr lang="en-US" sz="2800" b="1" dirty="0" err="1" smtClean="0"/>
              <a:t>Dosen</a:t>
            </a:r>
            <a:r>
              <a:rPr lang="en-US" sz="2800" b="1" dirty="0" smtClean="0"/>
              <a:t> </a:t>
            </a:r>
          </a:p>
          <a:p>
            <a:endParaRPr lang="en-US" sz="2400" dirty="0" smtClean="0"/>
          </a:p>
          <a:p>
            <a:r>
              <a:rPr lang="en-US" sz="2400" dirty="0" smtClean="0">
                <a:hlinkClick r:id="rId2" action="ppaction://hlinkfile"/>
              </a:rPr>
              <a:t> </a:t>
            </a:r>
            <a:r>
              <a:rPr lang="en-US" sz="2400" dirty="0" smtClean="0"/>
              <a:t>By search engine Google scholar  </a:t>
            </a:r>
          </a:p>
          <a:p>
            <a:endParaRPr lang="en-US" sz="2400" dirty="0" smtClean="0"/>
          </a:p>
          <a:p>
            <a:r>
              <a:rPr lang="en-US" sz="2400" dirty="0" smtClean="0"/>
              <a:t>By search engine Scopus          and</a:t>
            </a:r>
            <a:r>
              <a:rPr lang="en-US" sz="2400" dirty="0" smtClean="0">
                <a:hlinkClick r:id="rId3" action="ppaction://hlinkfile"/>
              </a:rPr>
              <a:t> </a:t>
            </a:r>
            <a:r>
              <a:rPr lang="en-US" sz="2400" dirty="0" err="1" smtClean="0"/>
              <a:t>scopus</a:t>
            </a:r>
            <a:r>
              <a:rPr lang="en-US" sz="2400" dirty="0" smtClean="0"/>
              <a:t> analysis</a:t>
            </a:r>
            <a:endParaRPr lang="en-US" sz="2400" dirty="0"/>
          </a:p>
        </p:txBody>
      </p:sp>
      <p:sp>
        <p:nvSpPr>
          <p:cNvPr id="7" name="Action Button: End 6">
            <a:hlinkClick r:id="rId4" action="ppaction://hlinkfile" highlightClick="1"/>
          </p:cNvPr>
          <p:cNvSpPr/>
          <p:nvPr/>
        </p:nvSpPr>
        <p:spPr>
          <a:xfrm>
            <a:off x="4191000" y="3200400"/>
            <a:ext cx="381000" cy="3810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End 8">
            <a:hlinkClick r:id="rId5" action="ppaction://hlinkfile" highlightClick="1"/>
          </p:cNvPr>
          <p:cNvSpPr/>
          <p:nvPr/>
        </p:nvSpPr>
        <p:spPr>
          <a:xfrm>
            <a:off x="3200400" y="4038600"/>
            <a:ext cx="381000" cy="3810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End 9">
            <a:hlinkClick r:id="rId6" action="ppaction://hlinkfile" highlightClick="1"/>
          </p:cNvPr>
          <p:cNvSpPr/>
          <p:nvPr/>
        </p:nvSpPr>
        <p:spPr>
          <a:xfrm>
            <a:off x="5867400" y="3962400"/>
            <a:ext cx="381000" cy="381000"/>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sz="3600" b="1" smtClean="0"/>
              <a:t>Terima Kasih</a:t>
            </a: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8915400" cy="6063198"/>
          </a:xfrm>
          <a:prstGeom prst="rect">
            <a:avLst/>
          </a:prstGeom>
          <a:noFill/>
        </p:spPr>
        <p:txBody>
          <a:bodyPr wrap="square" rtlCol="0">
            <a:spAutoFit/>
          </a:bodyPr>
          <a:lstStyle/>
          <a:p>
            <a:r>
              <a:rPr lang="en-US" sz="2800" b="1" dirty="0" smtClean="0">
                <a:latin typeface="Andalus" pitchFamily="2" charset="-78"/>
                <a:cs typeface="Andalus" pitchFamily="2" charset="-78"/>
              </a:rPr>
              <a:t>RAPAT USULAN KENAIKAN PANGKAT ( UKP)</a:t>
            </a:r>
          </a:p>
          <a:p>
            <a:endParaRPr lang="en-US" sz="2400" b="1" dirty="0" smtClean="0">
              <a:latin typeface="Andalus" pitchFamily="2" charset="-78"/>
              <a:cs typeface="Andalus" pitchFamily="2" charset="-78"/>
            </a:endParaRPr>
          </a:p>
          <a:p>
            <a:r>
              <a:rPr lang="en-US" sz="2400" b="1" dirty="0" smtClean="0">
                <a:latin typeface="Andalus" pitchFamily="2" charset="-78"/>
                <a:cs typeface="Andalus" pitchFamily="2" charset="-78"/>
              </a:rPr>
              <a:t>UKP 2011 </a:t>
            </a:r>
            <a:r>
              <a:rPr lang="en-US" sz="2400" b="1" dirty="0" err="1" smtClean="0">
                <a:latin typeface="Andalus" pitchFamily="2" charset="-78"/>
                <a:cs typeface="Andalus" pitchFamily="2" charset="-78"/>
              </a:rPr>
              <a:t>dimulai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bulan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maret</a:t>
            </a:r>
            <a:r>
              <a:rPr lang="en-US" sz="2400" b="1" dirty="0" smtClean="0">
                <a:latin typeface="Andalus" pitchFamily="2" charset="-78"/>
                <a:cs typeface="Andalus" pitchFamily="2" charset="-78"/>
              </a:rPr>
              <a:t> </a:t>
            </a:r>
            <a:r>
              <a:rPr lang="en-US" sz="2400" b="1" i="1" dirty="0" smtClean="0">
                <a:latin typeface="Andalus" pitchFamily="2" charset="-78"/>
                <a:cs typeface="Andalus" pitchFamily="2" charset="-78"/>
              </a:rPr>
              <a:t>under </a:t>
            </a:r>
            <a:r>
              <a:rPr lang="en-US" sz="2400" b="1" i="1" dirty="0" err="1" smtClean="0">
                <a:latin typeface="Andalus" pitchFamily="2" charset="-78"/>
                <a:cs typeface="Andalus" pitchFamily="2" charset="-78"/>
              </a:rPr>
              <a:t>responsability</a:t>
            </a:r>
            <a:r>
              <a:rPr lang="en-US" sz="2400" b="1" i="1" dirty="0" smtClean="0">
                <a:latin typeface="Andalus" pitchFamily="2" charset="-78"/>
                <a:cs typeface="Andalus" pitchFamily="2" charset="-78"/>
              </a:rPr>
              <a:t>  </a:t>
            </a:r>
            <a:r>
              <a:rPr lang="en-US" sz="2400" b="1" dirty="0" err="1" smtClean="0">
                <a:latin typeface="Andalus" pitchFamily="2" charset="-78"/>
                <a:cs typeface="Andalus" pitchFamily="2" charset="-78"/>
              </a:rPr>
              <a:t>Ditdiktendik</a:t>
            </a:r>
            <a:r>
              <a:rPr lang="en-US" sz="2400" b="1" dirty="0" smtClean="0">
                <a:latin typeface="Andalus" pitchFamily="2" charset="-78"/>
                <a:cs typeface="Andalus" pitchFamily="2" charset="-78"/>
              </a:rPr>
              <a:t> </a:t>
            </a:r>
          </a:p>
          <a:p>
            <a:endParaRPr lang="en-US" sz="2400" b="1" dirty="0" smtClean="0">
              <a:latin typeface="Andalus" pitchFamily="2" charset="-78"/>
              <a:cs typeface="Andalus" pitchFamily="2" charset="-78"/>
            </a:endParaRPr>
          </a:p>
          <a:p>
            <a:r>
              <a:rPr lang="en-US" sz="2400" b="1" dirty="0" err="1" smtClean="0">
                <a:latin typeface="Andalus" pitchFamily="2" charset="-78"/>
                <a:cs typeface="Andalus" pitchFamily="2" charset="-78"/>
              </a:rPr>
              <a:t>Rapat</a:t>
            </a:r>
            <a:r>
              <a:rPr lang="en-US" sz="2400" b="1" dirty="0" smtClean="0">
                <a:latin typeface="Andalus" pitchFamily="2" charset="-78"/>
                <a:cs typeface="Andalus" pitchFamily="2" charset="-78"/>
              </a:rPr>
              <a:t> UKP  </a:t>
            </a:r>
            <a:r>
              <a:rPr lang="en-US" sz="2400" b="1" dirty="0" err="1" smtClean="0">
                <a:latin typeface="Andalus" pitchFamily="2" charset="-78"/>
                <a:cs typeface="Andalus" pitchFamily="2" charset="-78"/>
              </a:rPr>
              <a:t>Rapat</a:t>
            </a:r>
            <a:r>
              <a:rPr lang="en-US" sz="2400" b="1" dirty="0" smtClean="0">
                <a:latin typeface="Andalus" pitchFamily="2" charset="-78"/>
                <a:cs typeface="Andalus" pitchFamily="2" charset="-78"/>
              </a:rPr>
              <a:t> UKP 2012 </a:t>
            </a:r>
            <a:r>
              <a:rPr lang="en-US" sz="2400" b="1" dirty="0" err="1" smtClean="0">
                <a:latin typeface="Andalus" pitchFamily="2" charset="-78"/>
                <a:cs typeface="Andalus" pitchFamily="2" charset="-78"/>
              </a:rPr>
              <a:t>dimulai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akhir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bulan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Maret</a:t>
            </a:r>
            <a:r>
              <a:rPr lang="en-US" sz="2400" b="1" dirty="0" smtClean="0">
                <a:latin typeface="Andalus" pitchFamily="2" charset="-78"/>
                <a:cs typeface="Andalus" pitchFamily="2" charset="-78"/>
              </a:rPr>
              <a:t>  </a:t>
            </a:r>
          </a:p>
          <a:p>
            <a:r>
              <a:rPr lang="en-US" sz="2400" b="1" dirty="0" smtClean="0">
                <a:latin typeface="Andalus" pitchFamily="2" charset="-78"/>
                <a:cs typeface="Andalus" pitchFamily="2" charset="-78"/>
              </a:rPr>
              <a:t>Jan-</a:t>
            </a:r>
            <a:r>
              <a:rPr lang="en-US" sz="2400" b="1" dirty="0" err="1" smtClean="0">
                <a:latin typeface="Andalus" pitchFamily="2" charset="-78"/>
                <a:cs typeface="Andalus" pitchFamily="2" charset="-78"/>
              </a:rPr>
              <a:t>Maret</a:t>
            </a:r>
            <a:r>
              <a:rPr lang="en-US" sz="2400" b="1" dirty="0" smtClean="0">
                <a:latin typeface="Andalus" pitchFamily="2" charset="-78"/>
                <a:cs typeface="Andalus" pitchFamily="2" charset="-78"/>
              </a:rPr>
              <a:t> 2013  </a:t>
            </a:r>
            <a:r>
              <a:rPr lang="en-US" sz="2400" b="1" dirty="0" err="1" smtClean="0">
                <a:latin typeface="Andalus" pitchFamily="2" charset="-78"/>
                <a:cs typeface="Andalus" pitchFamily="2" charset="-78"/>
              </a:rPr>
              <a:t>raapat</a:t>
            </a:r>
            <a:r>
              <a:rPr lang="en-US" sz="2400" b="1" dirty="0" smtClean="0">
                <a:latin typeface="Andalus" pitchFamily="2" charset="-78"/>
                <a:cs typeface="Andalus" pitchFamily="2" charset="-78"/>
              </a:rPr>
              <a:t>  UKP </a:t>
            </a:r>
            <a:r>
              <a:rPr lang="en-US" sz="2400" b="1" dirty="0" err="1" smtClean="0">
                <a:latin typeface="Andalus" pitchFamily="2" charset="-78"/>
                <a:cs typeface="Andalus" pitchFamily="2" charset="-78"/>
              </a:rPr>
              <a:t>tiap</a:t>
            </a:r>
            <a:r>
              <a:rPr lang="en-US" sz="2400" b="1" dirty="0" smtClean="0">
                <a:latin typeface="Andalus" pitchFamily="2" charset="-78"/>
                <a:cs typeface="Andalus" pitchFamily="2" charset="-78"/>
              </a:rPr>
              <a:t> 2 </a:t>
            </a:r>
            <a:r>
              <a:rPr lang="en-US" sz="2400" b="1" dirty="0" err="1" smtClean="0">
                <a:latin typeface="Andalus" pitchFamily="2" charset="-78"/>
                <a:cs typeface="Andalus" pitchFamily="2" charset="-78"/>
              </a:rPr>
              <a:t>minggu</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sekali</a:t>
            </a:r>
            <a:endParaRPr lang="en-US" sz="2400" b="1" dirty="0" smtClean="0">
              <a:latin typeface="Andalus" pitchFamily="2" charset="-78"/>
              <a:cs typeface="Andalus" pitchFamily="2" charset="-78"/>
            </a:endParaRPr>
          </a:p>
          <a:p>
            <a:r>
              <a:rPr lang="en-US" sz="2400" b="1" dirty="0" smtClean="0">
                <a:latin typeface="Andalus" pitchFamily="2" charset="-78"/>
                <a:cs typeface="Andalus" pitchFamily="2" charset="-78"/>
              </a:rPr>
              <a:t>  </a:t>
            </a:r>
          </a:p>
          <a:p>
            <a:r>
              <a:rPr lang="en-US" sz="2400" b="1" dirty="0" err="1" smtClean="0">
                <a:latin typeface="Andalus" pitchFamily="2" charset="-78"/>
                <a:cs typeface="Andalus" pitchFamily="2" charset="-78"/>
              </a:rPr>
              <a:t>Secara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rutin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sebelum</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rapat</a:t>
            </a:r>
            <a:r>
              <a:rPr lang="en-US" sz="2400" b="1" dirty="0" smtClean="0">
                <a:latin typeface="Andalus" pitchFamily="2" charset="-78"/>
                <a:cs typeface="Andalus" pitchFamily="2" charset="-78"/>
              </a:rPr>
              <a:t> UKP. Tim PAK </a:t>
            </a:r>
            <a:r>
              <a:rPr lang="en-US" sz="2400" b="1" dirty="0" err="1" smtClean="0">
                <a:latin typeface="Andalus" pitchFamily="2" charset="-78"/>
                <a:cs typeface="Andalus" pitchFamily="2" charset="-78"/>
              </a:rPr>
              <a:t>melakukan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penyamaan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persepsi</a:t>
            </a:r>
            <a:r>
              <a:rPr lang="en-US" sz="2400" b="1" dirty="0" smtClean="0">
                <a:latin typeface="Andalus" pitchFamily="2" charset="-78"/>
                <a:cs typeface="Andalus" pitchFamily="2" charset="-78"/>
              </a:rPr>
              <a:t>. </a:t>
            </a:r>
          </a:p>
          <a:p>
            <a:endParaRPr lang="en-US" sz="2400" b="1" dirty="0" smtClean="0">
              <a:latin typeface="Andalus" pitchFamily="2" charset="-78"/>
              <a:cs typeface="Andalus" pitchFamily="2" charset="-78"/>
            </a:endParaRPr>
          </a:p>
          <a:p>
            <a:r>
              <a:rPr lang="en-US" sz="2400" b="1" dirty="0" err="1" smtClean="0">
                <a:latin typeface="Andalus" pitchFamily="2" charset="-78"/>
                <a:cs typeface="Andalus" pitchFamily="2" charset="-78"/>
              </a:rPr>
              <a:t>Sejak</a:t>
            </a:r>
            <a:r>
              <a:rPr lang="en-US" sz="2400" b="1" dirty="0" smtClean="0">
                <a:latin typeface="Andalus" pitchFamily="2" charset="-78"/>
                <a:cs typeface="Andalus" pitchFamily="2" charset="-78"/>
              </a:rPr>
              <a:t>  UKP  </a:t>
            </a:r>
            <a:r>
              <a:rPr lang="en-US" sz="2400" b="1" dirty="0" err="1" smtClean="0">
                <a:latin typeface="Andalus" pitchFamily="2" charset="-78"/>
                <a:cs typeface="Andalus" pitchFamily="2" charset="-78"/>
              </a:rPr>
              <a:t>bulan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Juni</a:t>
            </a:r>
            <a:r>
              <a:rPr lang="en-US" sz="2400" b="1" dirty="0" smtClean="0">
                <a:latin typeface="Andalus" pitchFamily="2" charset="-78"/>
                <a:cs typeface="Andalus" pitchFamily="2" charset="-78"/>
              </a:rPr>
              <a:t>  2011 </a:t>
            </a:r>
            <a:r>
              <a:rPr lang="en-US" sz="2400" b="1" dirty="0" err="1" smtClean="0">
                <a:latin typeface="Andalus" pitchFamily="2" charset="-78"/>
                <a:cs typeface="Andalus" pitchFamily="2" charset="-78"/>
              </a:rPr>
              <a:t>secara</a:t>
            </a:r>
            <a:r>
              <a:rPr lang="en-US" sz="2400" b="1" dirty="0" smtClean="0">
                <a:latin typeface="Andalus" pitchFamily="2" charset="-78"/>
                <a:cs typeface="Andalus" pitchFamily="2" charset="-78"/>
              </a:rPr>
              <a:t> manual </a:t>
            </a:r>
            <a:r>
              <a:rPr lang="en-US" sz="2400" b="1" dirty="0" err="1" smtClean="0">
                <a:latin typeface="Andalus" pitchFamily="2" charset="-78"/>
                <a:cs typeface="Andalus" pitchFamily="2" charset="-78"/>
              </a:rPr>
              <a:t>dipergunakan</a:t>
            </a:r>
            <a:r>
              <a:rPr lang="en-US" sz="2400" b="1" dirty="0" smtClean="0">
                <a:latin typeface="Andalus" pitchFamily="2" charset="-78"/>
                <a:cs typeface="Andalus" pitchFamily="2" charset="-78"/>
              </a:rPr>
              <a:t> form </a:t>
            </a:r>
            <a:r>
              <a:rPr lang="en-US" sz="2400" b="1" dirty="0" err="1" smtClean="0">
                <a:latin typeface="Andalus" pitchFamily="2" charset="-78"/>
                <a:cs typeface="Andalus" pitchFamily="2" charset="-78"/>
              </a:rPr>
              <a:t>penilaian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baru</a:t>
            </a:r>
            <a:r>
              <a:rPr lang="en-US" sz="2400" b="1" dirty="0" smtClean="0">
                <a:latin typeface="Andalus" pitchFamily="2" charset="-78"/>
                <a:cs typeface="Andalus" pitchFamily="2" charset="-78"/>
                <a:sym typeface="Wingdings" pitchFamily="2" charset="2"/>
              </a:rPr>
              <a:t>.  Format A(</a:t>
            </a:r>
            <a:r>
              <a:rPr lang="en-US" sz="2400" b="1" dirty="0" err="1" smtClean="0">
                <a:latin typeface="Andalus" pitchFamily="2" charset="-78"/>
                <a:cs typeface="Andalus" pitchFamily="2" charset="-78"/>
                <a:sym typeface="Wingdings" pitchFamily="2" charset="2"/>
              </a:rPr>
              <a:t>Kenaikan</a:t>
            </a:r>
            <a:r>
              <a:rPr lang="en-US" sz="2400" b="1" dirty="0" smtClean="0">
                <a:latin typeface="Andalus" pitchFamily="2" charset="-78"/>
                <a:cs typeface="Andalus" pitchFamily="2" charset="-78"/>
                <a:sym typeface="Wingdings" pitchFamily="2" charset="2"/>
              </a:rPr>
              <a:t> jab)  </a:t>
            </a:r>
            <a:r>
              <a:rPr lang="en-US" sz="2400" b="1" dirty="0" err="1" smtClean="0">
                <a:latin typeface="Andalus" pitchFamily="2" charset="-78"/>
                <a:cs typeface="Andalus" pitchFamily="2" charset="-78"/>
                <a:sym typeface="Wingdings" pitchFamily="2" charset="2"/>
              </a:rPr>
              <a:t>dan</a:t>
            </a:r>
            <a:r>
              <a:rPr lang="en-US" sz="2400" b="1" dirty="0" smtClean="0">
                <a:latin typeface="Andalus" pitchFamily="2" charset="-78"/>
                <a:cs typeface="Andalus" pitchFamily="2" charset="-78"/>
                <a:sym typeface="Wingdings" pitchFamily="2" charset="2"/>
              </a:rPr>
              <a:t> B( </a:t>
            </a:r>
            <a:r>
              <a:rPr lang="en-US" sz="2400" b="1" dirty="0" err="1" smtClean="0">
                <a:latin typeface="Andalus" pitchFamily="2" charset="-78"/>
                <a:cs typeface="Andalus" pitchFamily="2" charset="-78"/>
                <a:sym typeface="Wingdings" pitchFamily="2" charset="2"/>
              </a:rPr>
              <a:t>Kenaikan</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pangkat</a:t>
            </a:r>
            <a:r>
              <a:rPr lang="en-US" sz="2400" b="1" dirty="0" smtClean="0">
                <a:latin typeface="Andalus" pitchFamily="2" charset="-78"/>
                <a:cs typeface="Andalus" pitchFamily="2" charset="-78"/>
                <a:sym typeface="Wingdings" pitchFamily="2" charset="2"/>
              </a:rPr>
              <a:t>)  yang </a:t>
            </a:r>
            <a:r>
              <a:rPr lang="en-US" sz="2400" b="1" dirty="0" err="1" smtClean="0">
                <a:latin typeface="Andalus" pitchFamily="2" charset="-78"/>
                <a:cs typeface="Andalus" pitchFamily="2" charset="-78"/>
                <a:sym typeface="Wingdings" pitchFamily="2" charset="2"/>
              </a:rPr>
              <a:t>di</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buat</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dicetak</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oleh</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Diktendik</a:t>
            </a:r>
            <a:r>
              <a:rPr lang="en-US" sz="2400" b="1" dirty="0" smtClean="0">
                <a:latin typeface="Andalus" pitchFamily="2" charset="-78"/>
                <a:cs typeface="Andalus" pitchFamily="2" charset="-78"/>
                <a:sym typeface="Wingdings" pitchFamily="2" charset="2"/>
              </a:rPr>
              <a:t>. </a:t>
            </a:r>
          </a:p>
          <a:p>
            <a:endParaRPr lang="en-US" sz="2400" b="1" dirty="0" smtClean="0">
              <a:latin typeface="Andalus" pitchFamily="2" charset="-78"/>
              <a:cs typeface="Andalus" pitchFamily="2" charset="-78"/>
              <a:sym typeface="Wingdings" pitchFamily="2" charset="2"/>
            </a:endParaRPr>
          </a:p>
          <a:p>
            <a:r>
              <a:rPr lang="en-US" sz="2400" b="1" dirty="0" err="1" smtClean="0">
                <a:latin typeface="Andalus" pitchFamily="2" charset="-78"/>
                <a:cs typeface="Andalus" pitchFamily="2" charset="-78"/>
                <a:sym typeface="Wingdings" pitchFamily="2" charset="2"/>
              </a:rPr>
              <a:t>h</a:t>
            </a:r>
            <a:r>
              <a:rPr lang="en-US" sz="2400" b="1" dirty="0" err="1" smtClean="0">
                <a:latin typeface="Andalus" pitchFamily="2" charset="-78"/>
                <a:cs typeface="Andalus" pitchFamily="2" charset="-78"/>
              </a:rPr>
              <a:t>asil</a:t>
            </a:r>
            <a:r>
              <a:rPr lang="en-US" sz="2400" b="1" dirty="0" smtClean="0">
                <a:latin typeface="Andalus" pitchFamily="2" charset="-78"/>
                <a:cs typeface="Andalus" pitchFamily="2" charset="-78"/>
              </a:rPr>
              <a:t> UKP  </a:t>
            </a:r>
            <a:r>
              <a:rPr lang="en-US" sz="2400" b="1" dirty="0" err="1" smtClean="0">
                <a:latin typeface="Andalus" pitchFamily="2" charset="-78"/>
                <a:cs typeface="Andalus" pitchFamily="2" charset="-78"/>
              </a:rPr>
              <a:t>bisa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dilihat</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oleh</a:t>
            </a:r>
            <a:r>
              <a:rPr lang="en-US" sz="2400" b="1" dirty="0" smtClean="0">
                <a:latin typeface="Andalus" pitchFamily="2" charset="-78"/>
                <a:cs typeface="Andalus" pitchFamily="2" charset="-78"/>
              </a:rPr>
              <a:t> PT/ KOPERTIS </a:t>
            </a:r>
            <a:r>
              <a:rPr lang="en-US" sz="2400" b="1" dirty="0" err="1" smtClean="0">
                <a:latin typeface="Andalus" pitchFamily="2" charset="-78"/>
                <a:cs typeface="Andalus" pitchFamily="2" charset="-78"/>
              </a:rPr>
              <a:t>di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laman</a:t>
            </a:r>
            <a:r>
              <a:rPr lang="en-US" sz="2400" b="1" dirty="0" smtClean="0">
                <a:latin typeface="Andalus" pitchFamily="2" charset="-78"/>
                <a:cs typeface="Andalus" pitchFamily="2" charset="-78"/>
              </a:rPr>
              <a:t> </a:t>
            </a:r>
            <a:r>
              <a:rPr lang="en-US" sz="2400" b="1" dirty="0" smtClean="0">
                <a:latin typeface="Andalus" pitchFamily="2" charset="-78"/>
                <a:cs typeface="Andalus" pitchFamily="2" charset="-78"/>
                <a:hlinkClick r:id="rId2"/>
              </a:rPr>
              <a:t>http://pak.dikti.go.id</a:t>
            </a:r>
            <a:r>
              <a:rPr lang="en-US" sz="2400" b="1" dirty="0" smtClean="0">
                <a:latin typeface="Andalus" pitchFamily="2" charset="-78"/>
                <a:cs typeface="Andalus" pitchFamily="2" charset="-78"/>
              </a:rPr>
              <a:t>  yang </a:t>
            </a:r>
            <a:r>
              <a:rPr lang="en-US" sz="2400" b="1" dirty="0" err="1" smtClean="0">
                <a:latin typeface="Andalus" pitchFamily="2" charset="-78"/>
                <a:cs typeface="Andalus" pitchFamily="2" charset="-78"/>
              </a:rPr>
              <a:t>di</a:t>
            </a:r>
            <a:r>
              <a:rPr lang="en-US" sz="2400" b="1" dirty="0" smtClean="0">
                <a:latin typeface="Andalus" pitchFamily="2" charset="-78"/>
                <a:cs typeface="Andalus" pitchFamily="2" charset="-78"/>
              </a:rPr>
              <a:t> up load </a:t>
            </a:r>
            <a:r>
              <a:rPr lang="en-US" sz="2400" b="1" dirty="0" err="1" smtClean="0">
                <a:latin typeface="Andalus" pitchFamily="2" charset="-78"/>
                <a:cs typeface="Andalus" pitchFamily="2" charset="-78"/>
              </a:rPr>
              <a:t>sejak</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medio</a:t>
            </a:r>
            <a:r>
              <a:rPr lang="en-US" sz="2400" b="1" dirty="0" smtClean="0">
                <a:latin typeface="Andalus" pitchFamily="2" charset="-78"/>
                <a:cs typeface="Andalus" pitchFamily="2" charset="-78"/>
              </a:rPr>
              <a:t> 2011</a:t>
            </a:r>
          </a:p>
        </p:txBody>
      </p:sp>
      <p:sp>
        <p:nvSpPr>
          <p:cNvPr id="4" name="Footer Placeholder 3"/>
          <p:cNvSpPr>
            <a:spLocks noGrp="1"/>
          </p:cNvSpPr>
          <p:nvPr>
            <p:ph type="ftr" sz="quarter" idx="11"/>
          </p:nvPr>
        </p:nvSpPr>
        <p:spPr/>
        <p:txBody>
          <a:bodyPr/>
          <a:lstStyle/>
          <a:p>
            <a:r>
              <a:rPr lang="en-US" dirty="0" err="1" smtClean="0"/>
              <a:t>informasi</a:t>
            </a:r>
            <a:r>
              <a:rPr lang="en-US" dirty="0" smtClean="0"/>
              <a:t> </a:t>
            </a:r>
            <a:r>
              <a:rPr lang="en-US" dirty="0" err="1" smtClean="0"/>
              <a:t>ak</a:t>
            </a:r>
            <a:r>
              <a:rPr lang="en-US" dirty="0" smtClean="0"/>
              <a:t> </a:t>
            </a:r>
            <a:r>
              <a:rPr lang="en-US" dirty="0" err="1" smtClean="0"/>
              <a:t>kenaikan</a:t>
            </a:r>
            <a:r>
              <a:rPr lang="en-US" dirty="0" smtClean="0"/>
              <a:t> </a:t>
            </a:r>
            <a:r>
              <a:rPr lang="en-US" dirty="0" err="1" smtClean="0"/>
              <a:t>jabatan</a:t>
            </a:r>
            <a:r>
              <a:rPr lang="en-US" dirty="0" smtClean="0"/>
              <a:t>/</a:t>
            </a:r>
            <a:r>
              <a:rPr lang="en-US" dirty="0" err="1" smtClean="0"/>
              <a:t>pangkat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5" name="Action Button: End 4">
            <a:hlinkClick r:id="rId3" action="ppaction://hlinkfile" highlightClick="1"/>
          </p:cNvPr>
          <p:cNvSpPr/>
          <p:nvPr/>
        </p:nvSpPr>
        <p:spPr>
          <a:xfrm>
            <a:off x="4876800" y="4572000"/>
            <a:ext cx="533400" cy="228600"/>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152400" y="381000"/>
            <a:ext cx="8839200" cy="5632311"/>
          </a:xfrm>
          <a:prstGeom prst="rect">
            <a:avLst/>
          </a:prstGeom>
          <a:noFill/>
        </p:spPr>
        <p:txBody>
          <a:bodyPr wrap="square" rtlCol="0">
            <a:spAutoFit/>
          </a:bodyPr>
          <a:lstStyle/>
          <a:p>
            <a:r>
              <a:rPr lang="en-US" sz="2400" b="1" dirty="0" smtClean="0">
                <a:latin typeface="Andalus" pitchFamily="2" charset="-78"/>
                <a:cs typeface="Andalus" pitchFamily="2" charset="-78"/>
              </a:rPr>
              <a:t>DOKUMEN  /BERKAS USULAN KENAIKAN JABATAN /PANGKAT</a:t>
            </a:r>
          </a:p>
          <a:p>
            <a:r>
              <a:rPr lang="en-US" sz="2400" b="1" dirty="0" err="1" smtClean="0">
                <a:latin typeface="Andalus" pitchFamily="2" charset="-78"/>
                <a:cs typeface="Andalus" pitchFamily="2" charset="-78"/>
              </a:rPr>
              <a:t>Surat</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Sekjen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Kemendiknas</a:t>
            </a:r>
            <a:r>
              <a:rPr lang="en-US" sz="2400" b="1" dirty="0" smtClean="0">
                <a:latin typeface="Andalus" pitchFamily="2" charset="-78"/>
                <a:cs typeface="Andalus" pitchFamily="2" charset="-78"/>
              </a:rPr>
              <a:t> ( </a:t>
            </a:r>
            <a:r>
              <a:rPr lang="en-US" sz="2400" b="1" dirty="0" err="1" smtClean="0">
                <a:latin typeface="Andalus" pitchFamily="2" charset="-78"/>
                <a:cs typeface="Andalus" pitchFamily="2" charset="-78"/>
              </a:rPr>
              <a:t>Kemendikbud</a:t>
            </a:r>
            <a:r>
              <a:rPr lang="en-US" sz="2400" b="1" dirty="0" smtClean="0">
                <a:latin typeface="Andalus" pitchFamily="2" charset="-78"/>
                <a:cs typeface="Andalus" pitchFamily="2" charset="-78"/>
              </a:rPr>
              <a:t>)</a:t>
            </a:r>
            <a:r>
              <a:rPr lang="en-US" sz="2400" b="1" dirty="0" err="1" smtClean="0">
                <a:latin typeface="Andalus" pitchFamily="2" charset="-78"/>
                <a:cs typeface="Andalus" pitchFamily="2" charset="-78"/>
              </a:rPr>
              <a:t>tanggal</a:t>
            </a:r>
            <a:r>
              <a:rPr lang="en-US" sz="2400" b="1" dirty="0" smtClean="0">
                <a:latin typeface="Andalus" pitchFamily="2" charset="-78"/>
                <a:cs typeface="Andalus" pitchFamily="2" charset="-78"/>
              </a:rPr>
              <a:t>  26 </a:t>
            </a:r>
            <a:r>
              <a:rPr lang="en-US" sz="2400" b="1" dirty="0" err="1" smtClean="0">
                <a:latin typeface="Andalus" pitchFamily="2" charset="-78"/>
                <a:cs typeface="Andalus" pitchFamily="2" charset="-78"/>
              </a:rPr>
              <a:t>Agustus</a:t>
            </a:r>
            <a:r>
              <a:rPr lang="en-US" sz="2400" b="1" dirty="0" smtClean="0">
                <a:latin typeface="Andalus" pitchFamily="2" charset="-78"/>
                <a:cs typeface="Andalus" pitchFamily="2" charset="-78"/>
              </a:rPr>
              <a:t>  2011 no 71936  yang </a:t>
            </a:r>
            <a:r>
              <a:rPr lang="en-US" sz="2400" b="1" dirty="0" err="1" smtClean="0">
                <a:latin typeface="Andalus" pitchFamily="2" charset="-78"/>
                <a:cs typeface="Andalus" pitchFamily="2" charset="-78"/>
              </a:rPr>
              <a:t>ditujukan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Kepada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Rektor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Ketua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Sekolah</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Tinggi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Koordinator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Kopertis</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Direktur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Politeknik</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tentang</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prosedur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tata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cara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pengusulan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kenaikan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jabatan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pangkat</a:t>
            </a:r>
            <a:r>
              <a:rPr lang="en-US" sz="2400" b="1" dirty="0" smtClean="0">
                <a:latin typeface="Andalus" pitchFamily="2" charset="-78"/>
                <a:cs typeface="Andalus" pitchFamily="2" charset="-78"/>
              </a:rPr>
              <a:t>  LK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Profesor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lampiran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lampiran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nya</a:t>
            </a:r>
            <a:r>
              <a:rPr lang="en-US" sz="2400" b="1" dirty="0" smtClean="0">
                <a:latin typeface="Andalus" pitchFamily="2" charset="-78"/>
                <a:cs typeface="Andalus" pitchFamily="2" charset="-78"/>
              </a:rPr>
              <a:t>             yang </a:t>
            </a:r>
            <a:r>
              <a:rPr lang="en-US" sz="2400" b="1" dirty="0" err="1" smtClean="0">
                <a:latin typeface="Andalus" pitchFamily="2" charset="-78"/>
                <a:cs typeface="Andalus" pitchFamily="2" charset="-78"/>
              </a:rPr>
              <a:t>mengakomodasi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ketentuan</a:t>
            </a:r>
            <a:r>
              <a:rPr lang="en-US" sz="2400" b="1" dirty="0" smtClean="0">
                <a:latin typeface="Andalus" pitchFamily="2" charset="-78"/>
                <a:cs typeface="Andalus" pitchFamily="2" charset="-78"/>
              </a:rPr>
              <a:t> yang </a:t>
            </a:r>
            <a:r>
              <a:rPr lang="en-US" sz="2400" b="1" dirty="0" err="1" smtClean="0">
                <a:latin typeface="Andalus" pitchFamily="2" charset="-78"/>
                <a:cs typeface="Andalus" pitchFamily="2" charset="-78"/>
              </a:rPr>
              <a:t>ada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pada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Permendiknas</a:t>
            </a:r>
            <a:r>
              <a:rPr lang="en-US" sz="2400" b="1" dirty="0" smtClean="0">
                <a:latin typeface="Andalus" pitchFamily="2" charset="-78"/>
                <a:cs typeface="Andalus" pitchFamily="2" charset="-78"/>
              </a:rPr>
              <a:t> no 17 </a:t>
            </a:r>
            <a:r>
              <a:rPr lang="en-US" sz="2400" b="1" dirty="0" err="1" smtClean="0">
                <a:latin typeface="Andalus" pitchFamily="2" charset="-78"/>
                <a:cs typeface="Andalus" pitchFamily="2" charset="-78"/>
              </a:rPr>
              <a:t>tahun</a:t>
            </a:r>
            <a:r>
              <a:rPr lang="en-US" sz="2400" b="1" dirty="0" smtClean="0">
                <a:latin typeface="Andalus" pitchFamily="2" charset="-78"/>
                <a:cs typeface="Andalus" pitchFamily="2" charset="-78"/>
              </a:rPr>
              <a:t> 2010 </a:t>
            </a:r>
            <a:r>
              <a:rPr lang="en-US" sz="2400" b="1" dirty="0" err="1" smtClean="0">
                <a:latin typeface="Andalus" pitchFamily="2" charset="-78"/>
                <a:cs typeface="Andalus" pitchFamily="2" charset="-78"/>
              </a:rPr>
              <a:t>tentang</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pencegahan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penanggulangan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plagiat</a:t>
            </a:r>
            <a:endParaRPr lang="en-US" sz="2400" b="1" dirty="0" smtClean="0">
              <a:solidFill>
                <a:schemeClr val="tx2"/>
              </a:solidFill>
              <a:latin typeface="Andalus" pitchFamily="2" charset="-78"/>
              <a:cs typeface="Andalus" pitchFamily="2" charset="-78"/>
              <a:sym typeface="Wingdings" pitchFamily="2" charset="2"/>
            </a:endParaRPr>
          </a:p>
          <a:p>
            <a:endParaRPr lang="en-US" sz="2400" b="1" dirty="0" smtClean="0">
              <a:solidFill>
                <a:schemeClr val="accent1"/>
              </a:solidFill>
              <a:latin typeface="Andalus" pitchFamily="2" charset="-78"/>
              <a:cs typeface="Andalus" pitchFamily="2" charset="-78"/>
              <a:sym typeface="Wingdings" pitchFamily="2" charset="2"/>
            </a:endParaRPr>
          </a:p>
          <a:p>
            <a:pPr>
              <a:buFont typeface="Arial" pitchFamily="34" charset="0"/>
              <a:buChar char="•"/>
            </a:pPr>
            <a:r>
              <a:rPr lang="en-US" sz="2400" b="1" dirty="0" err="1" smtClean="0">
                <a:latin typeface="Andalus" pitchFamily="2" charset="-78"/>
                <a:cs typeface="Andalus" pitchFamily="2" charset="-78"/>
              </a:rPr>
              <a:t>Disarankan</a:t>
            </a:r>
            <a:r>
              <a:rPr lang="en-US" sz="2400" b="1" dirty="0" smtClean="0">
                <a:latin typeface="Andalus" pitchFamily="2" charset="-78"/>
                <a:cs typeface="Andalus" pitchFamily="2" charset="-78"/>
              </a:rPr>
              <a:t> agar DUPAK </a:t>
            </a:r>
            <a:r>
              <a:rPr lang="en-US" sz="2400" b="1" dirty="0" err="1" smtClean="0">
                <a:latin typeface="Andalus" pitchFamily="2" charset="-78"/>
                <a:cs typeface="Andalus" pitchFamily="2" charset="-78"/>
              </a:rPr>
              <a:t>Pengajaran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Penelitian</a:t>
            </a:r>
            <a:r>
              <a:rPr lang="en-US" sz="2400" b="1" dirty="0" smtClean="0">
                <a:latin typeface="Andalus" pitchFamily="2" charset="-78"/>
                <a:cs typeface="Andalus" pitchFamily="2" charset="-78"/>
              </a:rPr>
              <a:t>, PKM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Penunjang</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bundel</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menjadi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satu</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Bila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ada</a:t>
            </a:r>
            <a:r>
              <a:rPr lang="en-US" sz="2400" b="1" dirty="0" smtClean="0">
                <a:latin typeface="Andalus" pitchFamily="2" charset="-78"/>
                <a:cs typeface="Andalus" pitchFamily="2" charset="-78"/>
              </a:rPr>
              <a:t> DUPAK  yang  </a:t>
            </a:r>
            <a:r>
              <a:rPr lang="en-US" sz="2400" b="1" dirty="0" err="1" smtClean="0">
                <a:latin typeface="Andalus" pitchFamily="2" charset="-78"/>
                <a:cs typeface="Andalus" pitchFamily="2" charset="-78"/>
              </a:rPr>
              <a:t>terpisah</a:t>
            </a:r>
            <a:endParaRPr lang="en-US" sz="2400" b="1" dirty="0" smtClean="0">
              <a:latin typeface="Andalus" pitchFamily="2" charset="-78"/>
              <a:cs typeface="Andalus" pitchFamily="2" charset="-78"/>
            </a:endParaRPr>
          </a:p>
          <a:p>
            <a:r>
              <a:rPr lang="en-US" sz="2400" b="1" dirty="0" smtClean="0">
                <a:latin typeface="Andalus" pitchFamily="2" charset="-78"/>
                <a:cs typeface="Andalus" pitchFamily="2" charset="-78"/>
              </a:rPr>
              <a:t> ( </a:t>
            </a:r>
            <a:r>
              <a:rPr lang="en-US" sz="2400" b="1" dirty="0" err="1" smtClean="0">
                <a:latin typeface="Andalus" pitchFamily="2" charset="-78"/>
                <a:cs typeface="Andalus" pitchFamily="2" charset="-78"/>
              </a:rPr>
              <a:t>biasanya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penelitian</a:t>
            </a:r>
            <a:r>
              <a:rPr lang="en-US" sz="2400" b="1" dirty="0" smtClean="0">
                <a:latin typeface="Andalus" pitchFamily="2" charset="-78"/>
                <a:cs typeface="Andalus" pitchFamily="2" charset="-78"/>
              </a:rPr>
              <a:t> )</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menyulitkan</a:t>
            </a:r>
            <a:r>
              <a:rPr lang="en-US" sz="2400" b="1" dirty="0" smtClean="0">
                <a:latin typeface="Andalus" pitchFamily="2" charset="-78"/>
                <a:cs typeface="Andalus" pitchFamily="2" charset="-78"/>
                <a:sym typeface="Wingdings" pitchFamily="2" charset="2"/>
              </a:rPr>
              <a:t> </a:t>
            </a:r>
            <a:r>
              <a:rPr lang="en-US" sz="2400" b="1" i="1" dirty="0" smtClean="0">
                <a:latin typeface="Andalus" pitchFamily="2" charset="-78"/>
                <a:cs typeface="Andalus" pitchFamily="2" charset="-78"/>
                <a:sym typeface="Wingdings" pitchFamily="2" charset="2"/>
              </a:rPr>
              <a:t>wasting time </a:t>
            </a:r>
          </a:p>
          <a:p>
            <a:endParaRPr lang="en-US" sz="2400" b="1" dirty="0" smtClean="0">
              <a:solidFill>
                <a:schemeClr val="tx2"/>
              </a:solidFill>
              <a:latin typeface="Andalus" pitchFamily="2" charset="-78"/>
              <a:cs typeface="Andalus" pitchFamily="2" charset="-78"/>
              <a:sym typeface="Wingdings" pitchFamily="2" charset="2"/>
            </a:endParaRPr>
          </a:p>
          <a:p>
            <a:r>
              <a:rPr lang="en-US" sz="2400" b="1" dirty="0" err="1" smtClean="0">
                <a:latin typeface="Andalus" pitchFamily="2" charset="-78"/>
                <a:cs typeface="Andalus" pitchFamily="2" charset="-78"/>
                <a:sym typeface="Wingdings" pitchFamily="2" charset="2"/>
              </a:rPr>
              <a:t>Setiap</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lampiran</a:t>
            </a:r>
            <a:r>
              <a:rPr lang="en-US" sz="2400" b="1" dirty="0" smtClean="0">
                <a:latin typeface="Andalus" pitchFamily="2" charset="-78"/>
                <a:cs typeface="Andalus" pitchFamily="2" charset="-78"/>
                <a:sym typeface="Wingdings" pitchFamily="2" charset="2"/>
              </a:rPr>
              <a:t> DUPAK </a:t>
            </a:r>
            <a:r>
              <a:rPr lang="en-US" sz="2400" b="1" dirty="0" err="1" smtClean="0">
                <a:latin typeface="Andalus" pitchFamily="2" charset="-78"/>
                <a:cs typeface="Andalus" pitchFamily="2" charset="-78"/>
                <a:sym typeface="Wingdings" pitchFamily="2" charset="2"/>
              </a:rPr>
              <a:t>harus</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dijumlah</a:t>
            </a:r>
            <a:r>
              <a:rPr lang="en-US" sz="2400" b="1" dirty="0" smtClean="0">
                <a:latin typeface="Andalus" pitchFamily="2" charset="-78"/>
                <a:cs typeface="Andalus" pitchFamily="2" charset="-78"/>
                <a:sym typeface="Wingdings" pitchFamily="2" charset="2"/>
              </a:rPr>
              <a:t> , </a:t>
            </a:r>
            <a:r>
              <a:rPr lang="en-US" sz="2400" b="1" dirty="0" err="1" smtClean="0">
                <a:latin typeface="Andalus" pitchFamily="2" charset="-78"/>
                <a:cs typeface="Andalus" pitchFamily="2" charset="-78"/>
                <a:sym typeface="Wingdings" pitchFamily="2" charset="2"/>
              </a:rPr>
              <a:t>jangan</a:t>
            </a:r>
            <a:r>
              <a:rPr lang="en-US" sz="2400" b="1" dirty="0" smtClean="0">
                <a:latin typeface="Andalus" pitchFamily="2" charset="-78"/>
                <a:cs typeface="Andalus" pitchFamily="2" charset="-78"/>
                <a:sym typeface="Wingdings" pitchFamily="2" charset="2"/>
              </a:rPr>
              <a:t>  Tim yang </a:t>
            </a:r>
            <a:r>
              <a:rPr lang="en-US" sz="2400" b="1" dirty="0" err="1" smtClean="0">
                <a:latin typeface="Andalus" pitchFamily="2" charset="-78"/>
                <a:cs typeface="Andalus" pitchFamily="2" charset="-78"/>
                <a:sym typeface="Wingdings" pitchFamily="2" charset="2"/>
              </a:rPr>
              <a:t>diminta</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menjumlahkan</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jangan</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di</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buat</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perlembar</a:t>
            </a:r>
            <a:r>
              <a:rPr lang="en-US" sz="2400" b="1" dirty="0" smtClean="0">
                <a:latin typeface="Andalus" pitchFamily="2" charset="-78"/>
                <a:cs typeface="Andalus" pitchFamily="2" charset="-78"/>
                <a:sym typeface="Wingdings" pitchFamily="2" charset="2"/>
              </a:rPr>
              <a:t> </a:t>
            </a:r>
            <a:r>
              <a:rPr lang="en-US" sz="2400" b="1" dirty="0" err="1" smtClean="0">
                <a:latin typeface="Andalus" pitchFamily="2" charset="-78"/>
                <a:cs typeface="Andalus" pitchFamily="2" charset="-78"/>
                <a:sym typeface="Wingdings" pitchFamily="2" charset="2"/>
              </a:rPr>
              <a:t>setiap</a:t>
            </a:r>
            <a:r>
              <a:rPr lang="en-US" sz="2400" b="1" dirty="0" smtClean="0">
                <a:latin typeface="Andalus" pitchFamily="2" charset="-78"/>
                <a:cs typeface="Andalus" pitchFamily="2" charset="-78"/>
                <a:sym typeface="Wingdings" pitchFamily="2" charset="2"/>
              </a:rPr>
              <a:t> semester</a:t>
            </a:r>
            <a:endParaRPr lang="en-US" sz="2400" b="1" dirty="0" smtClean="0">
              <a:solidFill>
                <a:schemeClr val="tx2"/>
              </a:solidFill>
              <a:latin typeface="Andalus" pitchFamily="2" charset="-78"/>
              <a:cs typeface="Andalus" pitchFamily="2" charset="-78"/>
              <a:sym typeface="Wingdings" pitchFamily="2" charset="2"/>
              <a:hlinkClick r:id="rId2" action="ppaction://hlinkpres?slideindex=1&amp;slidetitle="/>
            </a:endParaRPr>
          </a:p>
        </p:txBody>
      </p:sp>
      <p:sp>
        <p:nvSpPr>
          <p:cNvPr id="5" name="Action Button: End 4">
            <a:hlinkClick r:id="rId3" action="ppaction://hlinkfile" highlightClick="1"/>
          </p:cNvPr>
          <p:cNvSpPr/>
          <p:nvPr/>
        </p:nvSpPr>
        <p:spPr>
          <a:xfrm>
            <a:off x="6553200" y="1524000"/>
            <a:ext cx="533400" cy="304800"/>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rId4" action="ppaction://hlinkfile" highlightClick="1"/>
          </p:cNvPr>
          <p:cNvSpPr/>
          <p:nvPr/>
        </p:nvSpPr>
        <p:spPr>
          <a:xfrm>
            <a:off x="5791200" y="2286000"/>
            <a:ext cx="585216" cy="304800"/>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TextBox 2"/>
          <p:cNvSpPr txBox="1"/>
          <p:nvPr/>
        </p:nvSpPr>
        <p:spPr>
          <a:xfrm>
            <a:off x="228600" y="914400"/>
            <a:ext cx="8763000" cy="5324535"/>
          </a:xfrm>
          <a:prstGeom prst="rect">
            <a:avLst/>
          </a:prstGeom>
          <a:noFill/>
        </p:spPr>
        <p:txBody>
          <a:bodyPr wrap="square" rtlCol="0">
            <a:spAutoFit/>
          </a:bodyPr>
          <a:lstStyle/>
          <a:p>
            <a:pPr lvl="0"/>
            <a:endParaRPr lang="en-US" sz="2400" b="1" dirty="0" smtClean="0">
              <a:latin typeface="Arial" pitchFamily="34" charset="0"/>
              <a:cs typeface="Arial" pitchFamily="34" charset="0"/>
            </a:endParaRPr>
          </a:p>
          <a:p>
            <a:pPr lvl="0"/>
            <a:r>
              <a:rPr lang="en-US" sz="2800" b="1" dirty="0" smtClean="0">
                <a:latin typeface="Arial" pitchFamily="34" charset="0"/>
                <a:cs typeface="Arial" pitchFamily="34" charset="0"/>
              </a:rPr>
              <a:t>PENILAIAN ON LINE</a:t>
            </a:r>
          </a:p>
          <a:p>
            <a:pPr lvl="0"/>
            <a:endParaRPr lang="en-US" sz="2400" b="1" dirty="0" smtClean="0">
              <a:latin typeface="Arial" pitchFamily="34" charset="0"/>
              <a:cs typeface="Arial" pitchFamily="34" charset="0"/>
            </a:endParaRPr>
          </a:p>
          <a:p>
            <a:pPr lvl="0"/>
            <a:r>
              <a:rPr lang="en-US" sz="2400" b="1" dirty="0" err="1" smtClean="0">
                <a:latin typeface="Arial" pitchFamily="34" charset="0"/>
                <a:cs typeface="Arial" pitchFamily="34" charset="0"/>
              </a:rPr>
              <a:t>Usulan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berkas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kenaikan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jabatan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diproses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oleh</a:t>
            </a:r>
            <a:r>
              <a:rPr lang="en-US" sz="2400" b="1" dirty="0" smtClean="0">
                <a:latin typeface="Arial" pitchFamily="34" charset="0"/>
                <a:cs typeface="Arial" pitchFamily="34" charset="0"/>
              </a:rPr>
              <a:t> front desk </a:t>
            </a:r>
            <a:r>
              <a:rPr lang="en-US" sz="2400" b="1" dirty="0" err="1" smtClean="0">
                <a:latin typeface="Arial" pitchFamily="34" charset="0"/>
                <a:cs typeface="Arial" pitchFamily="34" charset="0"/>
              </a:rPr>
              <a:t>Diktendik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jika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disertai</a:t>
            </a:r>
            <a:r>
              <a:rPr lang="en-US" sz="2400" b="1" dirty="0" smtClean="0">
                <a:latin typeface="Arial" pitchFamily="34" charset="0"/>
                <a:cs typeface="Arial" pitchFamily="34" charset="0"/>
              </a:rPr>
              <a:t> </a:t>
            </a:r>
            <a:r>
              <a:rPr lang="en-US" sz="2400" b="1" i="1" dirty="0" smtClean="0">
                <a:solidFill>
                  <a:schemeClr val="accent1"/>
                </a:solidFill>
                <a:latin typeface="Arial" pitchFamily="34" charset="0"/>
                <a:cs typeface="Arial" pitchFamily="34" charset="0"/>
              </a:rPr>
              <a:t>print out  resume          </a:t>
            </a:r>
            <a:r>
              <a:rPr lang="en-US" sz="2400" b="1" dirty="0" smtClean="0">
                <a:solidFill>
                  <a:schemeClr val="accent1"/>
                </a:solidFill>
                <a:latin typeface="Arial" pitchFamily="34" charset="0"/>
                <a:cs typeface="Arial" pitchFamily="34" charset="0"/>
              </a:rPr>
              <a:t> </a:t>
            </a:r>
            <a:r>
              <a:rPr lang="en-US" sz="2400" b="1" dirty="0" smtClean="0">
                <a:latin typeface="Arial" pitchFamily="34" charset="0"/>
                <a:cs typeface="Arial" pitchFamily="34" charset="0"/>
              </a:rPr>
              <a:t>yang </a:t>
            </a:r>
            <a:r>
              <a:rPr lang="en-US" sz="2400" b="1" dirty="0" err="1" smtClean="0">
                <a:latin typeface="Arial" pitchFamily="34" charset="0"/>
                <a:cs typeface="Arial" pitchFamily="34" charset="0"/>
              </a:rPr>
              <a:t>dicetak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melalui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sistem</a:t>
            </a:r>
            <a:r>
              <a:rPr lang="en-US" sz="2400" b="1" dirty="0" smtClean="0">
                <a:latin typeface="Arial" pitchFamily="34" charset="0"/>
                <a:cs typeface="Arial" pitchFamily="34" charset="0"/>
              </a:rPr>
              <a:t> pak.dikti.go.id. </a:t>
            </a:r>
          </a:p>
          <a:p>
            <a:pPr lvl="0"/>
            <a:r>
              <a:rPr lang="en-US" sz="2400" b="1" dirty="0" smtClean="0">
                <a:latin typeface="Arial" pitchFamily="34" charset="0"/>
                <a:cs typeface="Arial" pitchFamily="34" charset="0"/>
              </a:rPr>
              <a:t>Data </a:t>
            </a:r>
            <a:r>
              <a:rPr lang="en-US" sz="2400" b="1" dirty="0" err="1" smtClean="0">
                <a:latin typeface="Arial" pitchFamily="34" charset="0"/>
                <a:cs typeface="Arial" pitchFamily="34" charset="0"/>
              </a:rPr>
              <a:t>dosen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lengkap</a:t>
            </a:r>
            <a:r>
              <a:rPr lang="en-US" sz="2400" b="1" dirty="0" smtClean="0">
                <a:latin typeface="Arial" pitchFamily="34" charset="0"/>
                <a:cs typeface="Arial" pitchFamily="34" charset="0"/>
              </a:rPr>
              <a:t>, </a:t>
            </a:r>
            <a:r>
              <a:rPr lang="en-US" sz="2400" b="1" i="1" dirty="0" smtClean="0">
                <a:latin typeface="Arial" pitchFamily="34" charset="0"/>
                <a:cs typeface="Arial" pitchFamily="34" charset="0"/>
              </a:rPr>
              <a:t>print out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kunci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Dikti</a:t>
            </a:r>
            <a:r>
              <a:rPr lang="en-US" sz="2400" b="1" dirty="0" smtClean="0">
                <a:latin typeface="Arial" pitchFamily="34" charset="0"/>
                <a:cs typeface="Arial" pitchFamily="34" charset="0"/>
              </a:rPr>
              <a:t>. </a:t>
            </a:r>
          </a:p>
          <a:p>
            <a:pPr lvl="0"/>
            <a:endParaRPr lang="en-US" sz="2400" b="1" dirty="0" smtClean="0">
              <a:latin typeface="Arial" pitchFamily="34" charset="0"/>
              <a:cs typeface="Arial" pitchFamily="34" charset="0"/>
            </a:endParaRPr>
          </a:p>
          <a:p>
            <a:pPr lvl="0"/>
            <a:r>
              <a:rPr lang="en-US" sz="2400" b="1" dirty="0" err="1" smtClean="0">
                <a:latin typeface="Arial" pitchFamily="34" charset="0"/>
                <a:cs typeface="Arial" pitchFamily="34" charset="0"/>
              </a:rPr>
              <a:t>Sejak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Okt</a:t>
            </a:r>
            <a:r>
              <a:rPr lang="en-US" sz="2400" b="1" dirty="0" smtClean="0">
                <a:latin typeface="Arial" pitchFamily="34" charset="0"/>
                <a:cs typeface="Arial" pitchFamily="34" charset="0"/>
              </a:rPr>
              <a:t> 2012 </a:t>
            </a:r>
            <a:r>
              <a:rPr lang="en-US" sz="2400" b="1" dirty="0" err="1" smtClean="0">
                <a:latin typeface="Arial" pitchFamily="34" charset="0"/>
                <a:cs typeface="Arial" pitchFamily="34" charset="0"/>
              </a:rPr>
              <a:t>dimulai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penilaian</a:t>
            </a:r>
            <a:r>
              <a:rPr lang="en-US" sz="2400" b="1" dirty="0" smtClean="0">
                <a:latin typeface="Arial" pitchFamily="34" charset="0"/>
                <a:cs typeface="Arial" pitchFamily="34" charset="0"/>
              </a:rPr>
              <a:t> on line </a:t>
            </a:r>
            <a:r>
              <a:rPr lang="en-US" sz="2400" b="1" dirty="0" err="1" smtClean="0">
                <a:latin typeface="Arial" pitchFamily="34" charset="0"/>
                <a:cs typeface="Arial" pitchFamily="34" charset="0"/>
              </a:rPr>
              <a:t>tetapi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berkas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masih</a:t>
            </a:r>
            <a:r>
              <a:rPr lang="en-US" sz="2400" b="1" dirty="0" smtClean="0">
                <a:latin typeface="Arial" pitchFamily="34" charset="0"/>
                <a:cs typeface="Arial" pitchFamily="34" charset="0"/>
              </a:rPr>
              <a:t> hard copy (</a:t>
            </a:r>
            <a:r>
              <a:rPr lang="en-US" sz="2400" b="1" dirty="0" err="1" smtClean="0">
                <a:latin typeface="Arial" pitchFamily="34" charset="0"/>
                <a:cs typeface="Arial" pitchFamily="34" charset="0"/>
              </a:rPr>
              <a:t>dokumen</a:t>
            </a:r>
            <a:r>
              <a:rPr lang="en-US" sz="2400" b="1" dirty="0" smtClean="0">
                <a:latin typeface="Arial" pitchFamily="34" charset="0"/>
                <a:cs typeface="Arial" pitchFamily="34" charset="0"/>
              </a:rPr>
              <a:t>)</a:t>
            </a:r>
          </a:p>
          <a:p>
            <a:pPr lvl="0"/>
            <a:endParaRPr lang="en-US" sz="2400" b="1" dirty="0" smtClean="0">
              <a:latin typeface="Arial" pitchFamily="34" charset="0"/>
              <a:cs typeface="Arial" pitchFamily="34" charset="0"/>
            </a:endParaRPr>
          </a:p>
          <a:p>
            <a:r>
              <a:rPr lang="en-US" sz="2400" b="1" dirty="0" err="1" smtClean="0">
                <a:solidFill>
                  <a:schemeClr val="accent1"/>
                </a:solidFill>
                <a:latin typeface="Arial" pitchFamily="34" charset="0"/>
                <a:cs typeface="Arial" pitchFamily="34" charset="0"/>
              </a:rPr>
              <a:t>Usulan</a:t>
            </a:r>
            <a:r>
              <a:rPr lang="en-US" sz="2400" b="1" dirty="0" smtClean="0">
                <a:solidFill>
                  <a:schemeClr val="accent1"/>
                </a:solidFill>
                <a:latin typeface="Arial" pitchFamily="34" charset="0"/>
                <a:cs typeface="Arial" pitchFamily="34" charset="0"/>
              </a:rPr>
              <a:t> GB </a:t>
            </a:r>
            <a:r>
              <a:rPr lang="en-US" sz="2400" b="1" dirty="0" err="1" smtClean="0">
                <a:solidFill>
                  <a:schemeClr val="accent1"/>
                </a:solidFill>
                <a:latin typeface="Arial" pitchFamily="34" charset="0"/>
                <a:cs typeface="Arial" pitchFamily="34" charset="0"/>
              </a:rPr>
              <a:t>atau</a:t>
            </a:r>
            <a:r>
              <a:rPr lang="en-US" sz="2400" b="1" dirty="0" smtClean="0">
                <a:solidFill>
                  <a:schemeClr val="accent1"/>
                </a:solidFill>
                <a:latin typeface="Arial" pitchFamily="34" charset="0"/>
                <a:cs typeface="Arial" pitchFamily="34" charset="0"/>
              </a:rPr>
              <a:t> LK + print out resume  </a:t>
            </a:r>
            <a:r>
              <a:rPr lang="en-US" sz="2400" b="1" dirty="0" err="1" smtClean="0">
                <a:latin typeface="Arial" pitchFamily="34" charset="0"/>
                <a:cs typeface="Arial" pitchFamily="34" charset="0"/>
              </a:rPr>
              <a:t>adalah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dosen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dilayani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utk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kenaikan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jabatan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sesuai</a:t>
            </a:r>
            <a:r>
              <a:rPr lang="en-US" sz="2400" b="1" dirty="0" smtClean="0">
                <a:latin typeface="Arial" pitchFamily="34" charset="0"/>
                <a:cs typeface="Arial" pitchFamily="34" charset="0"/>
              </a:rPr>
              <a:t> UU no 14 </a:t>
            </a:r>
            <a:r>
              <a:rPr lang="en-US" sz="2400" b="1" dirty="0" err="1" smtClean="0">
                <a:latin typeface="Arial" pitchFamily="34" charset="0"/>
                <a:cs typeface="Arial" pitchFamily="34" charset="0"/>
              </a:rPr>
              <a:t>tahun</a:t>
            </a:r>
            <a:r>
              <a:rPr lang="en-US" sz="2400" b="1" dirty="0" smtClean="0">
                <a:latin typeface="Arial" pitchFamily="34" charset="0"/>
                <a:cs typeface="Arial" pitchFamily="34" charset="0"/>
              </a:rPr>
              <a:t> 2005 </a:t>
            </a:r>
            <a:r>
              <a:rPr lang="en-US" sz="2400" b="1" dirty="0" err="1" smtClean="0">
                <a:latin typeface="Arial" pitchFamily="34" charset="0"/>
                <a:cs typeface="Arial" pitchFamily="34" charset="0"/>
              </a:rPr>
              <a:t>ttg</a:t>
            </a:r>
            <a:r>
              <a:rPr lang="en-US" sz="2400" b="1" dirty="0" smtClean="0">
                <a:latin typeface="Arial" pitchFamily="34" charset="0"/>
                <a:cs typeface="Arial" pitchFamily="34" charset="0"/>
              </a:rPr>
              <a:t> Guru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Dosen</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p:txBody>
      </p:sp>
      <p:sp>
        <p:nvSpPr>
          <p:cNvPr id="6" name="Action Button: End 5">
            <a:hlinkClick r:id="rId3" action="ppaction://hlinkfile" highlightClick="1"/>
          </p:cNvPr>
          <p:cNvSpPr/>
          <p:nvPr/>
        </p:nvSpPr>
        <p:spPr>
          <a:xfrm>
            <a:off x="6934200" y="2514600"/>
            <a:ext cx="661416" cy="356616"/>
          </a:xfrm>
          <a:prstGeom prst="actionButtonEnd">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 y="76200"/>
            <a:ext cx="8534400" cy="830997"/>
          </a:xfrm>
          <a:prstGeom prst="rect">
            <a:avLst/>
          </a:prstGeom>
        </p:spPr>
        <p:txBody>
          <a:bodyPr wrap="square">
            <a:spAutoFit/>
          </a:bodyPr>
          <a:lstStyle/>
          <a:p>
            <a:r>
              <a:rPr lang="en-US" sz="2400" b="1" dirty="0" err="1" smtClean="0"/>
              <a:t>Contoh</a:t>
            </a:r>
            <a:r>
              <a:rPr lang="en-US" sz="2400" b="1" dirty="0" smtClean="0"/>
              <a:t> </a:t>
            </a:r>
            <a:r>
              <a:rPr lang="en-US" sz="2400" b="1" dirty="0" err="1" smtClean="0"/>
              <a:t>Berkas</a:t>
            </a:r>
            <a:r>
              <a:rPr lang="en-US" sz="2400" b="1" dirty="0" smtClean="0"/>
              <a:t>  </a:t>
            </a:r>
            <a:r>
              <a:rPr lang="en-US" sz="2400" b="1" dirty="0" err="1" smtClean="0"/>
              <a:t>dokumen</a:t>
            </a:r>
            <a:r>
              <a:rPr lang="en-US" sz="2400" b="1" dirty="0" smtClean="0"/>
              <a:t> </a:t>
            </a:r>
            <a:r>
              <a:rPr lang="en-US" sz="2400" b="1" dirty="0" err="1" smtClean="0"/>
              <a:t>usulan</a:t>
            </a:r>
            <a:r>
              <a:rPr lang="en-US" sz="2400" b="1" dirty="0" smtClean="0"/>
              <a:t> </a:t>
            </a:r>
            <a:r>
              <a:rPr lang="en-US" sz="2400" b="1" dirty="0" err="1" smtClean="0"/>
              <a:t>kenaikan</a:t>
            </a:r>
            <a:r>
              <a:rPr lang="en-US" sz="2400" b="1" dirty="0" smtClean="0"/>
              <a:t> </a:t>
            </a:r>
            <a:r>
              <a:rPr lang="en-US" sz="2400" b="1" dirty="0" err="1" smtClean="0"/>
              <a:t>jabatan</a:t>
            </a:r>
            <a:r>
              <a:rPr lang="en-US" sz="2400" b="1" dirty="0" smtClean="0"/>
              <a:t>/</a:t>
            </a:r>
            <a:r>
              <a:rPr lang="en-US" sz="2400" b="1" dirty="0" err="1" smtClean="0"/>
              <a:t>pangkat</a:t>
            </a:r>
            <a:r>
              <a:rPr lang="en-US" sz="2400" b="1" dirty="0" smtClean="0"/>
              <a:t> </a:t>
            </a:r>
            <a:r>
              <a:rPr lang="en-US" sz="2400" b="1" dirty="0" err="1" smtClean="0"/>
              <a:t>beberapa</a:t>
            </a:r>
            <a:r>
              <a:rPr lang="en-US" sz="2400" b="1" dirty="0" smtClean="0"/>
              <a:t> PT  </a:t>
            </a:r>
          </a:p>
        </p:txBody>
      </p:sp>
      <p:sp>
        <p:nvSpPr>
          <p:cNvPr id="8" name="Action Button: End 7">
            <a:hlinkClick r:id="rId4" action="ppaction://hlinkpres?slideindex=1&amp;slidetitle=Slide 1" highlightClick="1"/>
          </p:cNvPr>
          <p:cNvSpPr/>
          <p:nvPr/>
        </p:nvSpPr>
        <p:spPr>
          <a:xfrm>
            <a:off x="2057400" y="533400"/>
            <a:ext cx="661416"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TextBox 2"/>
          <p:cNvSpPr txBox="1"/>
          <p:nvPr/>
        </p:nvSpPr>
        <p:spPr>
          <a:xfrm>
            <a:off x="76200" y="270093"/>
            <a:ext cx="8991600" cy="6093976"/>
          </a:xfrm>
          <a:prstGeom prst="rect">
            <a:avLst/>
          </a:prstGeom>
          <a:noFill/>
        </p:spPr>
        <p:txBody>
          <a:bodyPr wrap="square" rtlCol="0">
            <a:spAutoFit/>
          </a:bodyPr>
          <a:lstStyle/>
          <a:p>
            <a:pPr lvl="0"/>
            <a:r>
              <a:rPr lang="en-US" sz="2600" b="1" smtClean="0"/>
              <a:t>Pada tahun 2011 -2012 adalah tahun penataan data administrasi  dan Tim PAK diminta mengawal/ menjaga laman  pak.dikti.go.id   </a:t>
            </a:r>
          </a:p>
          <a:p>
            <a:pPr lvl="0"/>
            <a:endParaRPr lang="en-US" sz="2600" b="1" smtClean="0"/>
          </a:p>
          <a:p>
            <a:pPr lvl="0"/>
            <a:r>
              <a:rPr lang="en-US" sz="2600" b="1" smtClean="0"/>
              <a:t>Front desk Dikti/Diktendik  adalah ujung tombak  dan perlu diperkuat  sehingga mampu menentukan berkas yang layak diperiksa atau tidak. </a:t>
            </a:r>
          </a:p>
          <a:p>
            <a:endParaRPr lang="en-US" sz="2600" b="1" smtClean="0"/>
          </a:p>
          <a:p>
            <a:r>
              <a:rPr lang="en-US" sz="2600" b="1" smtClean="0"/>
              <a:t>Setelah berkas diterima maka paling lambat 1 bulan + 1 minggu  hasilnya sudah dapat dilihat di situs pak.dikti.go.id</a:t>
            </a:r>
          </a:p>
          <a:p>
            <a:endParaRPr lang="en-US" sz="2600" b="1" smtClean="0"/>
          </a:p>
          <a:p>
            <a:r>
              <a:rPr lang="en-US" sz="2600" b="1" smtClean="0"/>
              <a:t>Direncanakan sistem kenaikan jabatan on line,   yang dinilai oleh Dikti  hanya karya bidang penelitian saja  melalui SIPKD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TextBox 2"/>
          <p:cNvSpPr txBox="1"/>
          <p:nvPr/>
        </p:nvSpPr>
        <p:spPr>
          <a:xfrm>
            <a:off x="304800" y="1447800"/>
            <a:ext cx="8686800" cy="4955203"/>
          </a:xfrm>
          <a:prstGeom prst="rect">
            <a:avLst/>
          </a:prstGeom>
          <a:noFill/>
        </p:spPr>
        <p:txBody>
          <a:bodyPr wrap="square" rtlCol="0">
            <a:spAutoFit/>
          </a:bodyPr>
          <a:lstStyle/>
          <a:p>
            <a:r>
              <a:rPr lang="en-US" sz="2800" b="1" dirty="0" smtClean="0">
                <a:latin typeface="Andalus" pitchFamily="2" charset="-78"/>
                <a:cs typeface="Andalus" pitchFamily="2" charset="-78"/>
              </a:rPr>
              <a:t>PENGARAHAN OLEH DIRJEN DIKTI  -JUNI 2011</a:t>
            </a:r>
          </a:p>
          <a:p>
            <a:endParaRPr lang="en-US" sz="2400" b="1" dirty="0" smtClean="0">
              <a:latin typeface="Andalus" pitchFamily="2" charset="-78"/>
              <a:cs typeface="Andalus" pitchFamily="2" charset="-78"/>
            </a:endParaRPr>
          </a:p>
          <a:p>
            <a:r>
              <a:rPr lang="en-US" sz="2400" b="1" dirty="0" err="1" smtClean="0">
                <a:latin typeface="Andalus" pitchFamily="2" charset="-78"/>
                <a:cs typeface="Andalus" pitchFamily="2" charset="-78"/>
              </a:rPr>
              <a:t>Sejak</a:t>
            </a:r>
            <a:r>
              <a:rPr lang="en-US" sz="2400" b="1" dirty="0" smtClean="0">
                <a:latin typeface="Andalus" pitchFamily="2" charset="-78"/>
                <a:cs typeface="Andalus" pitchFamily="2" charset="-78"/>
              </a:rPr>
              <a:t> UKP  I </a:t>
            </a:r>
            <a:r>
              <a:rPr lang="en-US" sz="2400" b="1" dirty="0" err="1" smtClean="0">
                <a:latin typeface="Andalus" pitchFamily="2" charset="-78"/>
                <a:cs typeface="Andalus" pitchFamily="2" charset="-78"/>
              </a:rPr>
              <a:t>tahun</a:t>
            </a:r>
            <a:r>
              <a:rPr lang="en-US" sz="2400" b="1" dirty="0" smtClean="0">
                <a:latin typeface="Andalus" pitchFamily="2" charset="-78"/>
                <a:cs typeface="Andalus" pitchFamily="2" charset="-78"/>
              </a:rPr>
              <a:t> 2011,  </a:t>
            </a:r>
            <a:r>
              <a:rPr lang="en-US" sz="2400" b="1" dirty="0" err="1" smtClean="0">
                <a:latin typeface="Andalus" pitchFamily="2" charset="-78"/>
                <a:cs typeface="Andalus" pitchFamily="2" charset="-78"/>
              </a:rPr>
              <a:t>Dirjend</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Dikti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Direktur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Diktendik</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menemukan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beberapa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usulan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berkas</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ke</a:t>
            </a:r>
            <a:r>
              <a:rPr lang="en-US" sz="2400" b="1" dirty="0" smtClean="0">
                <a:latin typeface="Andalus" pitchFamily="2" charset="-78"/>
                <a:cs typeface="Andalus" pitchFamily="2" charset="-78"/>
              </a:rPr>
              <a:t> GB yang </a:t>
            </a:r>
            <a:r>
              <a:rPr lang="en-US" sz="2400" b="1" dirty="0" err="1" smtClean="0">
                <a:latin typeface="Andalus" pitchFamily="2" charset="-78"/>
                <a:cs typeface="Andalus" pitchFamily="2" charset="-78"/>
              </a:rPr>
              <a:t>mempunyai</a:t>
            </a:r>
            <a:r>
              <a:rPr lang="en-US" sz="2400" b="1" dirty="0" smtClean="0">
                <a:latin typeface="Andalus" pitchFamily="2" charset="-78"/>
                <a:cs typeface="Andalus" pitchFamily="2" charset="-78"/>
              </a:rPr>
              <a:t> </a:t>
            </a:r>
          </a:p>
          <a:p>
            <a:r>
              <a:rPr lang="en-US" sz="2400" b="1" dirty="0" smtClean="0">
                <a:latin typeface="Andalus" pitchFamily="2" charset="-78"/>
                <a:cs typeface="Andalus" pitchFamily="2" charset="-78"/>
              </a:rPr>
              <a:t>“</a:t>
            </a:r>
            <a:r>
              <a:rPr lang="en-US" sz="2400" b="1" dirty="0" err="1" smtClean="0">
                <a:latin typeface="Andalus" pitchFamily="2" charset="-78"/>
                <a:cs typeface="Andalus" pitchFamily="2" charset="-78"/>
              </a:rPr>
              <a:t>Jurnal</a:t>
            </a:r>
            <a:r>
              <a:rPr lang="en-US" sz="2400" b="1" dirty="0" smtClean="0">
                <a:latin typeface="Andalus" pitchFamily="2" charset="-78"/>
                <a:cs typeface="Andalus" pitchFamily="2" charset="-78"/>
              </a:rPr>
              <a:t> in question” could be a fake journal</a:t>
            </a:r>
          </a:p>
          <a:p>
            <a:endParaRPr lang="en-US" sz="2400" b="1" dirty="0" smtClean="0">
              <a:latin typeface="Andalus" pitchFamily="2" charset="-78"/>
              <a:cs typeface="Andalus" pitchFamily="2" charset="-78"/>
            </a:endParaRPr>
          </a:p>
          <a:p>
            <a:r>
              <a:rPr lang="en-US" sz="2400" b="1" dirty="0" err="1" smtClean="0">
                <a:latin typeface="Andalus" pitchFamily="2" charset="-78"/>
                <a:cs typeface="Andalus" pitchFamily="2" charset="-78"/>
              </a:rPr>
              <a:t>Pada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Pertemuan</a:t>
            </a:r>
            <a:r>
              <a:rPr lang="en-US" sz="2400" b="1" dirty="0" smtClean="0">
                <a:latin typeface="Andalus" pitchFamily="2" charset="-78"/>
                <a:cs typeface="Andalus" pitchFamily="2" charset="-78"/>
              </a:rPr>
              <a:t>  UKP  </a:t>
            </a:r>
            <a:r>
              <a:rPr lang="en-US" sz="2400" b="1" dirty="0" err="1" smtClean="0">
                <a:latin typeface="Andalus" pitchFamily="2" charset="-78"/>
                <a:cs typeface="Andalus" pitchFamily="2" charset="-78"/>
              </a:rPr>
              <a:t>bulan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Juni</a:t>
            </a:r>
            <a:r>
              <a:rPr lang="en-US" sz="2400" b="1" dirty="0" smtClean="0">
                <a:latin typeface="Andalus" pitchFamily="2" charset="-78"/>
                <a:cs typeface="Andalus" pitchFamily="2" charset="-78"/>
              </a:rPr>
              <a:t> 2011 Tim PAK </a:t>
            </a:r>
            <a:r>
              <a:rPr lang="en-US" sz="2400" b="1" dirty="0" err="1" smtClean="0">
                <a:latin typeface="Andalus" pitchFamily="2" charset="-78"/>
                <a:cs typeface="Andalus" pitchFamily="2" charset="-78"/>
              </a:rPr>
              <a:t>mendapatkan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Pengarahan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dari</a:t>
            </a:r>
            <a:r>
              <a:rPr lang="en-US" sz="2400" b="1" dirty="0" smtClean="0">
                <a:latin typeface="Andalus" pitchFamily="2" charset="-78"/>
                <a:cs typeface="Andalus" pitchFamily="2" charset="-78"/>
              </a:rPr>
              <a:t> Pak </a:t>
            </a:r>
            <a:r>
              <a:rPr lang="en-US" sz="2400" b="1" dirty="0" err="1" smtClean="0">
                <a:latin typeface="Andalus" pitchFamily="2" charset="-78"/>
                <a:cs typeface="Andalus" pitchFamily="2" charset="-78"/>
              </a:rPr>
              <a:t>Dirjen</a:t>
            </a:r>
            <a:r>
              <a:rPr lang="en-US" sz="2400" b="1" dirty="0" smtClean="0">
                <a:latin typeface="Andalus" pitchFamily="2" charset="-78"/>
                <a:cs typeface="Andalus" pitchFamily="2" charset="-78"/>
              </a:rPr>
              <a:t> agar Tim  PAK </a:t>
            </a:r>
            <a:r>
              <a:rPr lang="en-US" sz="2400" b="1" dirty="0" err="1" smtClean="0">
                <a:latin typeface="Andalus" pitchFamily="2" charset="-78"/>
                <a:cs typeface="Andalus" pitchFamily="2" charset="-78"/>
              </a:rPr>
              <a:t>lebih</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berhati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hati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dalam</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melakukan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penilaian</a:t>
            </a:r>
            <a:r>
              <a:rPr lang="en-US" sz="2400" b="1" dirty="0" smtClean="0">
                <a:latin typeface="Andalus" pitchFamily="2" charset="-78"/>
                <a:cs typeface="Andalus" pitchFamily="2" charset="-78"/>
              </a:rPr>
              <a:t>  AK </a:t>
            </a:r>
            <a:r>
              <a:rPr lang="en-US" sz="2400" b="1" dirty="0" err="1" smtClean="0">
                <a:latin typeface="Andalus" pitchFamily="2" charset="-78"/>
                <a:cs typeface="Andalus" pitchFamily="2" charset="-78"/>
              </a:rPr>
              <a:t>yakin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kan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dahulu</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berkasnya</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benar</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asli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sebelum</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diperiksa</a:t>
            </a:r>
            <a:r>
              <a:rPr lang="en-US" sz="2400" b="1" dirty="0" smtClean="0">
                <a:latin typeface="Andalus" pitchFamily="2" charset="-78"/>
                <a:cs typeface="Andalus" pitchFamily="2" charset="-78"/>
              </a:rPr>
              <a:t>. </a:t>
            </a:r>
          </a:p>
          <a:p>
            <a:endParaRPr lang="en-US" sz="2400" b="1" dirty="0" smtClean="0">
              <a:latin typeface="Andalus" pitchFamily="2" charset="-78"/>
              <a:cs typeface="Andalus" pitchFamily="2" charset="-78"/>
            </a:endParaRPr>
          </a:p>
          <a:p>
            <a:r>
              <a:rPr lang="en-US" sz="2400" b="1" dirty="0" err="1" smtClean="0">
                <a:latin typeface="Andalus" pitchFamily="2" charset="-78"/>
                <a:cs typeface="Andalus" pitchFamily="2" charset="-78"/>
              </a:rPr>
              <a:t>Sebagai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bagian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pengarahan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dan</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setiap</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anggota</a:t>
            </a:r>
            <a:r>
              <a:rPr lang="en-US" sz="2400" b="1" dirty="0" smtClean="0">
                <a:latin typeface="Andalus" pitchFamily="2" charset="-78"/>
                <a:cs typeface="Andalus" pitchFamily="2" charset="-78"/>
              </a:rPr>
              <a:t> Tim PAK </a:t>
            </a:r>
            <a:r>
              <a:rPr lang="en-US" sz="2400" b="1" dirty="0" err="1" smtClean="0">
                <a:latin typeface="Andalus" pitchFamily="2" charset="-78"/>
                <a:cs typeface="Andalus" pitchFamily="2" charset="-78"/>
              </a:rPr>
              <a:t>diberi</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Rekap</a:t>
            </a:r>
            <a:r>
              <a:rPr lang="en-US" sz="2400" b="1" dirty="0" smtClean="0">
                <a:latin typeface="Andalus" pitchFamily="2" charset="-78"/>
                <a:cs typeface="Andalus" pitchFamily="2" charset="-78"/>
              </a:rPr>
              <a:t> </a:t>
            </a:r>
            <a:r>
              <a:rPr lang="en-US" sz="2400" b="1" dirty="0" err="1" smtClean="0">
                <a:latin typeface="Andalus" pitchFamily="2" charset="-78"/>
                <a:cs typeface="Andalus" pitchFamily="2" charset="-78"/>
              </a:rPr>
              <a:t>penilaian</a:t>
            </a:r>
            <a:r>
              <a:rPr lang="en-US" sz="2400" b="1" dirty="0" smtClean="0">
                <a:latin typeface="Andalus" pitchFamily="2" charset="-78"/>
                <a:cs typeface="Andalus" pitchFamily="2" charset="-78"/>
              </a:rPr>
              <a:t> Mei 2011. </a:t>
            </a:r>
          </a:p>
        </p:txBody>
      </p:sp>
      <p:sp>
        <p:nvSpPr>
          <p:cNvPr id="5" name="Action Button: End 4">
            <a:hlinkClick r:id="rId2" action="ppaction://hlinkpres?slideindex=1&amp;slidetitle=Kebijakan Dikti Tentang Kenaikan Jabatan Tahun 2011 " highlightClick="1"/>
          </p:cNvPr>
          <p:cNvSpPr/>
          <p:nvPr/>
        </p:nvSpPr>
        <p:spPr>
          <a:xfrm>
            <a:off x="2895600" y="4800600"/>
            <a:ext cx="533400"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End 5">
            <a:hlinkClick r:id="rId3" action="ppaction://hlinkfile" highlightClick="1"/>
          </p:cNvPr>
          <p:cNvSpPr/>
          <p:nvPr/>
        </p:nvSpPr>
        <p:spPr>
          <a:xfrm>
            <a:off x="3886200" y="5943600"/>
            <a:ext cx="533400"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228600"/>
            <a:ext cx="7772400" cy="400110"/>
          </a:xfrm>
          <a:prstGeom prst="rect">
            <a:avLst/>
          </a:prstGeom>
          <a:noFill/>
        </p:spPr>
        <p:txBody>
          <a:bodyPr wrap="square" rtlCol="0">
            <a:spAutoFit/>
          </a:bodyPr>
          <a:lstStyle/>
          <a:p>
            <a:r>
              <a:rPr lang="en-US" sz="2000" b="1" smtClean="0"/>
              <a:t>PERMENPAN RB  Pengganti KEPMENKOWASBANGPAN 38-1999</a:t>
            </a:r>
            <a:endParaRPr lang="en-US" sz="2000" b="1"/>
          </a:p>
        </p:txBody>
      </p:sp>
      <p:sp>
        <p:nvSpPr>
          <p:cNvPr id="8" name="TextBox 7"/>
          <p:cNvSpPr txBox="1"/>
          <p:nvPr/>
        </p:nvSpPr>
        <p:spPr>
          <a:xfrm>
            <a:off x="228600" y="838200"/>
            <a:ext cx="7924800" cy="400110"/>
          </a:xfrm>
          <a:prstGeom prst="rect">
            <a:avLst/>
          </a:prstGeom>
          <a:noFill/>
        </p:spPr>
        <p:txBody>
          <a:bodyPr wrap="square" rtlCol="0">
            <a:spAutoFit/>
          </a:bodyPr>
          <a:lstStyle/>
          <a:p>
            <a:r>
              <a:rPr lang="en-US" sz="2000" b="1" smtClean="0"/>
              <a:t>SISTEM INFORMASI PENGEMBANGAN KARIR DOSEN (SIPKD) </a:t>
            </a:r>
            <a:endParaRPr lang="en-US" sz="2000" b="1"/>
          </a:p>
        </p:txBody>
      </p:sp>
      <p:sp>
        <p:nvSpPr>
          <p:cNvPr id="9" name="Action Button: End 8">
            <a:hlinkClick r:id="rId4" action="ppaction://hlinkpres?slideindex=1&amp;slidetitle=Slide 1" highlightClick="1"/>
          </p:cNvPr>
          <p:cNvSpPr/>
          <p:nvPr/>
        </p:nvSpPr>
        <p:spPr>
          <a:xfrm>
            <a:off x="7239000" y="228600"/>
            <a:ext cx="533400"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End 9">
            <a:hlinkClick r:id="rId5" action="ppaction://hlinkpres?slideindex=1&amp;slidetitle=" highlightClick="1"/>
          </p:cNvPr>
          <p:cNvSpPr/>
          <p:nvPr/>
        </p:nvSpPr>
        <p:spPr>
          <a:xfrm>
            <a:off x="7239000" y="838200"/>
            <a:ext cx="533400" cy="356616"/>
          </a:xfrm>
          <a:prstGeom prst="actionButtonEn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informasi ak kenaikan jabatan/pangkat</a:t>
            </a: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TextBox 2"/>
          <p:cNvSpPr txBox="1"/>
          <p:nvPr/>
        </p:nvSpPr>
        <p:spPr>
          <a:xfrm>
            <a:off x="228600" y="425470"/>
            <a:ext cx="8686800" cy="6432530"/>
          </a:xfrm>
          <a:prstGeom prst="rect">
            <a:avLst/>
          </a:prstGeom>
          <a:noFill/>
        </p:spPr>
        <p:txBody>
          <a:bodyPr wrap="square" rtlCol="0">
            <a:spAutoFit/>
          </a:bodyPr>
          <a:lstStyle/>
          <a:p>
            <a:r>
              <a:rPr lang="en-US" sz="2800" b="1" dirty="0" smtClean="0"/>
              <a:t>LESSON LEARNT PENDIDIKAN </a:t>
            </a:r>
            <a:r>
              <a:rPr lang="en-US" sz="2800" b="1" dirty="0" err="1" smtClean="0"/>
              <a:t>dan</a:t>
            </a:r>
            <a:r>
              <a:rPr lang="en-US" sz="2800" b="1" dirty="0" smtClean="0"/>
              <a:t> PENGAJARAN</a:t>
            </a:r>
          </a:p>
          <a:p>
            <a:endParaRPr lang="en-US" sz="2400" b="1" dirty="0" smtClean="0">
              <a:latin typeface="Arial" pitchFamily="34" charset="0"/>
              <a:cs typeface="Arial" pitchFamily="34" charset="0"/>
            </a:endParaRPr>
          </a:p>
          <a:p>
            <a:pPr>
              <a:buFont typeface="Wingdings" pitchFamily="2" charset="2"/>
              <a:buChar char="§"/>
            </a:pPr>
            <a:r>
              <a:rPr lang="en-US" sz="2400" dirty="0" err="1" smtClean="0">
                <a:latin typeface="Arial" pitchFamily="34" charset="0"/>
                <a:cs typeface="Arial" pitchFamily="34" charset="0"/>
              </a:rPr>
              <a:t>Linieritas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bidang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ilmu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ijasah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publikasi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karya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ilmiah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Disertasi</a:t>
            </a:r>
            <a:endParaRPr lang="en-US" sz="2400" dirty="0" smtClean="0">
              <a:latin typeface="Arial" pitchFamily="34" charset="0"/>
              <a:cs typeface="Arial" pitchFamily="34" charset="0"/>
            </a:endParaRPr>
          </a:p>
          <a:p>
            <a:pPr>
              <a:buFont typeface="Wingdings" pitchFamily="2" charset="2"/>
              <a:buChar char="§"/>
            </a:pPr>
            <a:endParaRPr lang="en-US" sz="2400" dirty="0" smtClean="0">
              <a:latin typeface="Arial" pitchFamily="34" charset="0"/>
              <a:cs typeface="Arial" pitchFamily="34" charset="0"/>
            </a:endParaRPr>
          </a:p>
          <a:p>
            <a:pPr>
              <a:buFont typeface="Wingdings" pitchFamily="2" charset="2"/>
              <a:buChar char="§"/>
            </a:pPr>
            <a:r>
              <a:rPr lang="en-US" sz="2400" dirty="0" smtClean="0">
                <a:latin typeface="Arial" pitchFamily="34" charset="0"/>
                <a:cs typeface="Arial" pitchFamily="34" charset="0"/>
              </a:rPr>
              <a:t>Diktat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daftar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bentuk</a:t>
            </a:r>
            <a:r>
              <a:rPr lang="en-US" sz="2400" dirty="0" smtClean="0">
                <a:latin typeface="Arial" pitchFamily="34" charset="0"/>
                <a:cs typeface="Arial" pitchFamily="34" charset="0"/>
              </a:rPr>
              <a:t> diktat </a:t>
            </a:r>
            <a:r>
              <a:rPr lang="en-US" sz="2400" dirty="0" err="1" smtClean="0">
                <a:latin typeface="Arial" pitchFamily="34" charset="0"/>
                <a:cs typeface="Arial" pitchFamily="34" charset="0"/>
              </a:rPr>
              <a:t>ppt</a:t>
            </a:r>
            <a:endParaRPr lang="en-US" sz="2400" dirty="0" smtClean="0">
              <a:latin typeface="Arial" pitchFamily="34" charset="0"/>
              <a:cs typeface="Arial" pitchFamily="34" charset="0"/>
            </a:endParaRPr>
          </a:p>
          <a:p>
            <a:pPr>
              <a:buFont typeface="Wingdings" pitchFamily="2" charset="2"/>
              <a:buChar char="§"/>
            </a:pPr>
            <a:endParaRPr lang="en-US" sz="2400" dirty="0" smtClean="0">
              <a:latin typeface="Arial" pitchFamily="34" charset="0"/>
              <a:cs typeface="Arial" pitchFamily="34" charset="0"/>
            </a:endParaRPr>
          </a:p>
          <a:p>
            <a:pPr>
              <a:buFont typeface="Wingdings" pitchFamily="2" charset="2"/>
              <a:buChar char="§"/>
            </a:pPr>
            <a:r>
              <a:rPr lang="en-US" sz="2400" dirty="0" err="1" smtClean="0">
                <a:latin typeface="Arial" pitchFamily="34" charset="0"/>
                <a:cs typeface="Arial" pitchFamily="34" charset="0"/>
              </a:rPr>
              <a:t>Diusulkan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kenaikan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jabatan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jalur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akademik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tetapi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kegiatan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pengajaran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jalur</a:t>
            </a:r>
            <a:r>
              <a:rPr lang="en-US" sz="2400" dirty="0" smtClean="0">
                <a:latin typeface="Arial" pitchFamily="34" charset="0"/>
                <a:cs typeface="Arial" pitchFamily="34" charset="0"/>
              </a:rPr>
              <a:t>  vocational</a:t>
            </a:r>
          </a:p>
          <a:p>
            <a:endParaRPr lang="en-US" sz="2400" dirty="0" smtClean="0">
              <a:latin typeface="Arial" pitchFamily="34" charset="0"/>
              <a:cs typeface="Arial" pitchFamily="34" charset="0"/>
            </a:endParaRPr>
          </a:p>
          <a:p>
            <a:pPr>
              <a:buFont typeface="Wingdings" pitchFamily="2" charset="2"/>
              <a:buChar char="§"/>
            </a:pPr>
            <a:r>
              <a:rPr lang="en-US" sz="2400" dirty="0" err="1" smtClean="0">
                <a:latin typeface="Arial" pitchFamily="34" charset="0"/>
                <a:cs typeface="Arial" pitchFamily="34" charset="0"/>
              </a:rPr>
              <a:t>Kegiatan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mengajar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dibuat</a:t>
            </a:r>
            <a:r>
              <a:rPr lang="en-US" sz="2400" dirty="0" smtClean="0">
                <a:latin typeface="Arial" pitchFamily="34" charset="0"/>
                <a:cs typeface="Arial" pitchFamily="34" charset="0"/>
              </a:rPr>
              <a:t> per semester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setiap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ditandatangani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dibuat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terpisah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setiap</a:t>
            </a:r>
            <a:r>
              <a:rPr lang="en-US" sz="2400" dirty="0" smtClean="0">
                <a:latin typeface="Arial" pitchFamily="34" charset="0"/>
                <a:cs typeface="Arial" pitchFamily="34" charset="0"/>
              </a:rPr>
              <a:t> semester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dijumlah</a:t>
            </a:r>
            <a:r>
              <a:rPr lang="en-US" sz="2400" dirty="0" smtClean="0">
                <a:latin typeface="Arial" pitchFamily="34" charset="0"/>
                <a:cs typeface="Arial" pitchFamily="34" charset="0"/>
              </a:rPr>
              <a:t> </a:t>
            </a:r>
            <a:r>
              <a:rPr lang="en-US" sz="2400" dirty="0" smtClean="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tidak</a:t>
            </a:r>
            <a:r>
              <a:rPr lang="en-US" sz="2400" dirty="0" smtClean="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sesuai</a:t>
            </a:r>
            <a:r>
              <a:rPr lang="en-US" sz="2400" dirty="0" smtClean="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surat</a:t>
            </a:r>
            <a:r>
              <a:rPr lang="en-US" sz="2400" dirty="0" smtClean="0">
                <a:latin typeface="Arial" pitchFamily="34" charset="0"/>
                <a:cs typeface="Arial" pitchFamily="34" charset="0"/>
                <a:sym typeface="Wingdings" pitchFamily="2" charset="2"/>
              </a:rPr>
              <a:t> </a:t>
            </a:r>
            <a:r>
              <a:rPr lang="en-US" sz="2400" dirty="0" err="1" smtClean="0">
                <a:latin typeface="Arial" pitchFamily="34" charset="0"/>
                <a:cs typeface="Arial" pitchFamily="34" charset="0"/>
                <a:sym typeface="Wingdings" pitchFamily="2" charset="2"/>
              </a:rPr>
              <a:t>sesditjen</a:t>
            </a:r>
            <a:r>
              <a:rPr lang="en-US" sz="2400" dirty="0" smtClean="0">
                <a:latin typeface="Arial" pitchFamily="34" charset="0"/>
                <a:cs typeface="Arial" pitchFamily="34" charset="0"/>
                <a:sym typeface="Wingdings" pitchFamily="2" charset="2"/>
              </a:rPr>
              <a:t> no 2002 </a:t>
            </a:r>
            <a:r>
              <a:rPr lang="en-US" sz="2400" dirty="0" err="1" smtClean="0">
                <a:latin typeface="Arial" pitchFamily="34" charset="0"/>
                <a:cs typeface="Arial" pitchFamily="34" charset="0"/>
                <a:sym typeface="Wingdings" pitchFamily="2" charset="2"/>
              </a:rPr>
              <a:t>tahun</a:t>
            </a:r>
            <a:r>
              <a:rPr lang="en-US" sz="2400" dirty="0" smtClean="0">
                <a:latin typeface="Arial" pitchFamily="34" charset="0"/>
                <a:cs typeface="Arial" pitchFamily="34" charset="0"/>
                <a:sym typeface="Wingdings" pitchFamily="2" charset="2"/>
              </a:rPr>
              <a:t> 2008</a:t>
            </a:r>
            <a:endParaRPr lang="en-US" sz="2400" dirty="0" smtClean="0">
              <a:latin typeface="Arial" pitchFamily="34" charset="0"/>
              <a:cs typeface="Arial" pitchFamily="34" charset="0"/>
            </a:endParaRPr>
          </a:p>
          <a:p>
            <a:pPr>
              <a:buFont typeface="Wingdings" pitchFamily="2" charset="2"/>
              <a:buChar char="§"/>
            </a:pPr>
            <a:endParaRPr lang="en-US" sz="2400" dirty="0" smtClean="0">
              <a:latin typeface="Arial" pitchFamily="34" charset="0"/>
              <a:cs typeface="Arial" pitchFamily="34" charset="0"/>
            </a:endParaRPr>
          </a:p>
          <a:p>
            <a:pPr>
              <a:buFont typeface="Wingdings" pitchFamily="2" charset="2"/>
              <a:buChar char="§"/>
            </a:pPr>
            <a:r>
              <a:rPr lang="en-US" sz="2400" dirty="0" err="1" smtClean="0">
                <a:latin typeface="Arial" pitchFamily="34" charset="0"/>
                <a:cs typeface="Arial" pitchFamily="34" charset="0"/>
              </a:rPr>
              <a:t>Kepatutan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jumlah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pengajaran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membimbing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menguji</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b="1" dirty="0" smtClean="0">
              <a:hlinkClick r:id="rId2" action="ppaction://hlinkpres?slideindex=1&amp;slidetitl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
        <p:nvSpPr>
          <p:cNvPr id="3" name="TextBox 2"/>
          <p:cNvSpPr txBox="1"/>
          <p:nvPr/>
        </p:nvSpPr>
        <p:spPr>
          <a:xfrm>
            <a:off x="304800" y="457200"/>
            <a:ext cx="8610600" cy="5262979"/>
          </a:xfrm>
          <a:prstGeom prst="rect">
            <a:avLst/>
          </a:prstGeom>
          <a:noFill/>
        </p:spPr>
        <p:txBody>
          <a:bodyPr wrap="square" rtlCol="0">
            <a:spAutoFit/>
          </a:bodyPr>
          <a:lstStyle/>
          <a:p>
            <a:r>
              <a:rPr lang="en-US" sz="2800" b="1" dirty="0" smtClean="0"/>
              <a:t>LESSON LEARNT  PENELITIAN 2011 : KARYA ILMIAH</a:t>
            </a:r>
          </a:p>
          <a:p>
            <a:endParaRPr lang="en-US" sz="2200" dirty="0" smtClean="0"/>
          </a:p>
          <a:p>
            <a:pPr>
              <a:buFont typeface="Arial" pitchFamily="34" charset="0"/>
              <a:buChar char="•"/>
            </a:pPr>
            <a:r>
              <a:rPr lang="en-US" sz="2200" dirty="0" err="1" smtClean="0">
                <a:latin typeface="Arial" pitchFamily="34" charset="0"/>
                <a:cs typeface="Arial" pitchFamily="34" charset="0"/>
              </a:rPr>
              <a:t>Karya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ilmiah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belum</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dilengkapi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lembar</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validasi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oleh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pimpinan</a:t>
            </a:r>
            <a:endParaRPr lang="en-US" sz="2200" dirty="0" smtClean="0">
              <a:latin typeface="Arial" pitchFamily="34" charset="0"/>
              <a:cs typeface="Arial" pitchFamily="34" charset="0"/>
            </a:endParaRP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Pernyataan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bebas</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plagiat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dari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Dosen</a:t>
            </a:r>
            <a:r>
              <a:rPr lang="en-US" sz="2200" dirty="0" smtClean="0">
                <a:latin typeface="Arial" pitchFamily="34" charset="0"/>
                <a:cs typeface="Arial" pitchFamily="34" charset="0"/>
              </a:rPr>
              <a:t> yang </a:t>
            </a:r>
            <a:r>
              <a:rPr lang="en-US" sz="2200" dirty="0" err="1" smtClean="0">
                <a:latin typeface="Arial" pitchFamily="34" charset="0"/>
                <a:cs typeface="Arial" pitchFamily="34" charset="0"/>
              </a:rPr>
              <a:t>diusulkan</a:t>
            </a:r>
            <a:r>
              <a:rPr lang="en-US" sz="2200" dirty="0" smtClean="0">
                <a:latin typeface="Arial" pitchFamily="34" charset="0"/>
                <a:cs typeface="Arial" pitchFamily="34" charset="0"/>
              </a:rPr>
              <a:t>( DYS) </a:t>
            </a:r>
            <a:r>
              <a:rPr lang="en-US" sz="2200" dirty="0" err="1" smtClean="0">
                <a:latin typeface="Arial" pitchFamily="34" charset="0"/>
                <a:cs typeface="Arial" pitchFamily="34" charset="0"/>
              </a:rPr>
              <a:t>naik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jabatan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pangkat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a:t>
            </a:r>
            <a:r>
              <a:rPr lang="en-US" sz="2200" dirty="0" smtClean="0">
                <a:latin typeface="Arial" pitchFamily="34" charset="0"/>
                <a:cs typeface="Arial" pitchFamily="34" charset="0"/>
                <a:sym typeface="Wingdings" pitchFamily="2" charset="2"/>
              </a:rPr>
              <a:t> </a:t>
            </a:r>
            <a:r>
              <a:rPr lang="en-US" sz="2200" dirty="0" err="1" smtClean="0">
                <a:latin typeface="Arial" pitchFamily="34" charset="0"/>
                <a:cs typeface="Arial" pitchFamily="34" charset="0"/>
                <a:sym typeface="Wingdings" pitchFamily="2" charset="2"/>
              </a:rPr>
              <a:t>buat</a:t>
            </a:r>
            <a:r>
              <a:rPr lang="en-US" sz="2200" dirty="0" smtClean="0">
                <a:latin typeface="Arial" pitchFamily="34" charset="0"/>
                <a:cs typeface="Arial" pitchFamily="34" charset="0"/>
                <a:sym typeface="Wingdings" pitchFamily="2" charset="2"/>
              </a:rPr>
              <a:t> </a:t>
            </a:r>
            <a:r>
              <a:rPr lang="en-US" sz="2200" dirty="0" err="1" smtClean="0">
                <a:latin typeface="Arial" pitchFamily="34" charset="0"/>
                <a:cs typeface="Arial" pitchFamily="34" charset="0"/>
                <a:sym typeface="Wingdings" pitchFamily="2" charset="2"/>
              </a:rPr>
              <a:t>bermeterai</a:t>
            </a:r>
            <a:r>
              <a:rPr lang="en-US" sz="2200" dirty="0" smtClean="0">
                <a:latin typeface="Arial" pitchFamily="34" charset="0"/>
                <a:cs typeface="Arial" pitchFamily="34" charset="0"/>
                <a:sym typeface="Wingdings" pitchFamily="2" charset="2"/>
              </a:rPr>
              <a:t> </a:t>
            </a:r>
            <a:r>
              <a:rPr lang="en-US" sz="2200" dirty="0" err="1" smtClean="0">
                <a:latin typeface="Arial" pitchFamily="34" charset="0"/>
                <a:cs typeface="Arial" pitchFamily="34" charset="0"/>
                <a:sym typeface="Wingdings" pitchFamily="2" charset="2"/>
              </a:rPr>
              <a:t>secukupnya</a:t>
            </a:r>
            <a:endParaRPr lang="en-US" sz="2200" dirty="0" smtClean="0">
              <a:latin typeface="Arial" pitchFamily="34" charset="0"/>
              <a:cs typeface="Arial" pitchFamily="34" charset="0"/>
            </a:endParaRP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Legalisir</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ijasah</a:t>
            </a:r>
            <a:endParaRPr lang="en-US" sz="2200" dirty="0" smtClean="0">
              <a:latin typeface="Arial" pitchFamily="34" charset="0"/>
              <a:cs typeface="Arial" pitchFamily="34" charset="0"/>
            </a:endParaRP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Jurnal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asli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dilampirkan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cek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di</a:t>
            </a:r>
            <a:r>
              <a:rPr lang="en-US" sz="2200" dirty="0" smtClean="0">
                <a:latin typeface="Arial" pitchFamily="34" charset="0"/>
                <a:cs typeface="Arial" pitchFamily="34" charset="0"/>
              </a:rPr>
              <a:t> web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endParaRPr lang="en-US" sz="2200" dirty="0" smtClean="0">
              <a:latin typeface="Arial" pitchFamily="34" charset="0"/>
              <a:cs typeface="Arial" pitchFamily="34" charset="0"/>
            </a:endParaRPr>
          </a:p>
          <a:p>
            <a:pPr>
              <a:buFont typeface="Arial" pitchFamily="34" charset="0"/>
              <a:buChar char="•"/>
            </a:pPr>
            <a:endParaRPr lang="en-US" sz="2200" dirty="0" smtClean="0">
              <a:latin typeface="Arial" pitchFamily="34" charset="0"/>
              <a:cs typeface="Arial" pitchFamily="34" charset="0"/>
            </a:endParaRPr>
          </a:p>
          <a:p>
            <a:pPr>
              <a:buFont typeface="Arial" pitchFamily="34" charset="0"/>
              <a:buChar char="•"/>
            </a:pPr>
            <a:r>
              <a:rPr lang="en-US" sz="2200" dirty="0" err="1" smtClean="0">
                <a:latin typeface="Arial" pitchFamily="34" charset="0"/>
                <a:cs typeface="Arial" pitchFamily="34" charset="0"/>
              </a:rPr>
              <a:t>Fotokopi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karya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ilmiah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di</a:t>
            </a:r>
            <a:r>
              <a:rPr lang="en-US" sz="2200" dirty="0" smtClean="0">
                <a:latin typeface="Arial" pitchFamily="34" charset="0"/>
                <a:cs typeface="Arial" pitchFamily="34" charset="0"/>
              </a:rPr>
              <a:t> seminar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lengkap</a:t>
            </a:r>
            <a:r>
              <a:rPr lang="en-US" sz="2200" dirty="0" smtClean="0">
                <a:latin typeface="Arial" pitchFamily="34" charset="0"/>
                <a:cs typeface="Arial" pitchFamily="34" charset="0"/>
              </a:rPr>
              <a:t>( Cover, </a:t>
            </a:r>
            <a:r>
              <a:rPr lang="en-US" sz="2200" dirty="0" err="1" smtClean="0">
                <a:latin typeface="Arial" pitchFamily="34" charset="0"/>
                <a:cs typeface="Arial" pitchFamily="34" charset="0"/>
              </a:rPr>
              <a:t>daftar</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isi</a:t>
            </a:r>
            <a:r>
              <a:rPr lang="en-US" sz="2200" dirty="0" smtClean="0">
                <a:latin typeface="Arial" pitchFamily="34" charset="0"/>
                <a:cs typeface="Arial" pitchFamily="34" charset="0"/>
              </a:rPr>
              <a:t>, steering committee, </a:t>
            </a:r>
            <a:r>
              <a:rPr lang="en-US" sz="2200" dirty="0" err="1" smtClean="0">
                <a:latin typeface="Arial" pitchFamily="34" charset="0"/>
                <a:cs typeface="Arial" pitchFamily="34" charset="0"/>
              </a:rPr>
              <a:t>majalah</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tidak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di</a:t>
            </a:r>
            <a:r>
              <a:rPr lang="en-US" sz="2200" dirty="0" smtClean="0">
                <a:latin typeface="Arial" pitchFamily="34" charset="0"/>
                <a:cs typeface="Arial" pitchFamily="34" charset="0"/>
              </a:rPr>
              <a:t> kopi </a:t>
            </a:r>
            <a:r>
              <a:rPr lang="en-US" sz="2200" dirty="0" err="1" smtClean="0">
                <a:latin typeface="Arial" pitchFamily="34" charset="0"/>
                <a:cs typeface="Arial" pitchFamily="34" charset="0"/>
              </a:rPr>
              <a:t>dari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prosiding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klaim</a:t>
            </a:r>
            <a:r>
              <a:rPr lang="en-US" sz="2200" dirty="0" smtClean="0">
                <a:latin typeface="Arial" pitchFamily="34" charset="0"/>
                <a:cs typeface="Arial" pitchFamily="34" charset="0"/>
              </a:rPr>
              <a:t> 15), </a:t>
            </a:r>
            <a:r>
              <a:rPr lang="en-US" sz="2200" dirty="0" err="1" smtClean="0">
                <a:latin typeface="Arial" pitchFamily="34" charset="0"/>
                <a:cs typeface="Arial" pitchFamily="34" charset="0"/>
              </a:rPr>
              <a:t>kalau</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tdk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prosiding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nilai</a:t>
            </a:r>
            <a:r>
              <a:rPr lang="en-US" sz="2200" dirty="0" smtClean="0">
                <a:latin typeface="Arial" pitchFamily="34" charset="0"/>
                <a:cs typeface="Arial" pitchFamily="34" charset="0"/>
              </a:rPr>
              <a:t> 5 </a:t>
            </a:r>
            <a:r>
              <a:rPr lang="en-US" sz="2200" dirty="0" err="1" smtClean="0">
                <a:latin typeface="Arial" pitchFamily="34" charset="0"/>
                <a:cs typeface="Arial" pitchFamily="34" charset="0"/>
              </a:rPr>
              <a:t>dan</a:t>
            </a:r>
            <a:r>
              <a:rPr lang="en-US" sz="2200" dirty="0" smtClean="0">
                <a:latin typeface="Arial" pitchFamily="34" charset="0"/>
                <a:cs typeface="Arial" pitchFamily="34" charset="0"/>
              </a:rPr>
              <a:t> 3 ( </a:t>
            </a:r>
            <a:r>
              <a:rPr lang="en-US" sz="2200" dirty="0" err="1" smtClean="0">
                <a:latin typeface="Arial" pitchFamily="34" charset="0"/>
                <a:cs typeface="Arial" pitchFamily="34" charset="0"/>
              </a:rPr>
              <a:t>int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nas</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ada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prosiding</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tdk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hadir</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nilai</a:t>
            </a:r>
            <a:r>
              <a:rPr lang="en-US" sz="2200" dirty="0" smtClean="0">
                <a:latin typeface="Arial" pitchFamily="34" charset="0"/>
                <a:cs typeface="Arial" pitchFamily="34" charset="0"/>
              </a:rPr>
              <a:t> 10 </a:t>
            </a:r>
            <a:r>
              <a:rPr lang="en-US" sz="2200" dirty="0" err="1" smtClean="0">
                <a:latin typeface="Arial" pitchFamily="34" charset="0"/>
                <a:cs typeface="Arial" pitchFamily="34" charset="0"/>
              </a:rPr>
              <a:t>dan</a:t>
            </a:r>
            <a:r>
              <a:rPr lang="en-US" sz="2200" dirty="0" smtClean="0">
                <a:latin typeface="Arial" pitchFamily="34" charset="0"/>
                <a:cs typeface="Arial" pitchFamily="34" charset="0"/>
              </a:rPr>
              <a:t> 5( </a:t>
            </a:r>
            <a:r>
              <a:rPr lang="en-US" sz="2200" dirty="0" err="1" smtClean="0">
                <a:latin typeface="Arial" pitchFamily="34" charset="0"/>
                <a:cs typeface="Arial" pitchFamily="34" charset="0"/>
              </a:rPr>
              <a:t>int</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nas</a:t>
            </a:r>
            <a:r>
              <a:rPr lang="en-US" sz="22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2611</TotalTime>
  <Words>1975</Words>
  <Application>Microsoft Office PowerPoint</Application>
  <PresentationFormat>On-screen Show (4:3)</PresentationFormat>
  <Paragraphs>262</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Yanuarsyah Haroen</dc:creator>
  <cp:lastModifiedBy>lenovo</cp:lastModifiedBy>
  <cp:revision>334</cp:revision>
  <dcterms:created xsi:type="dcterms:W3CDTF">2006-08-16T00:00:00Z</dcterms:created>
  <dcterms:modified xsi:type="dcterms:W3CDTF">2013-12-19T05:43:14Z</dcterms:modified>
</cp:coreProperties>
</file>