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370" r:id="rId4"/>
    <p:sldId id="372" r:id="rId5"/>
    <p:sldId id="355" r:id="rId6"/>
    <p:sldId id="356" r:id="rId7"/>
    <p:sldId id="357" r:id="rId8"/>
    <p:sldId id="359" r:id="rId9"/>
    <p:sldId id="360" r:id="rId10"/>
    <p:sldId id="361" r:id="rId11"/>
    <p:sldId id="340" r:id="rId12"/>
    <p:sldId id="348" r:id="rId13"/>
    <p:sldId id="341" r:id="rId14"/>
    <p:sldId id="373" r:id="rId15"/>
    <p:sldId id="349" r:id="rId16"/>
    <p:sldId id="352" r:id="rId17"/>
    <p:sldId id="342" r:id="rId18"/>
    <p:sldId id="354" r:id="rId19"/>
    <p:sldId id="343" r:id="rId20"/>
    <p:sldId id="376" r:id="rId21"/>
    <p:sldId id="379" r:id="rId22"/>
    <p:sldId id="377" r:id="rId23"/>
    <p:sldId id="346" r:id="rId24"/>
    <p:sldId id="347" r:id="rId25"/>
    <p:sldId id="382" r:id="rId26"/>
    <p:sldId id="380" r:id="rId27"/>
    <p:sldId id="381" r:id="rId28"/>
    <p:sldId id="375" r:id="rId29"/>
    <p:sldId id="353" r:id="rId30"/>
    <p:sldId id="366" r:id="rId31"/>
    <p:sldId id="3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D5FF"/>
    <a:srgbClr val="0033CC"/>
    <a:srgbClr val="0000FF"/>
    <a:srgbClr val="FFFFFF"/>
    <a:srgbClr val="0066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575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55A84-6A5E-4947-A527-BFCE3253840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83D5C58-8712-474E-BA88-5844C02F59B5}">
      <dgm:prSet phldrT="[Text]"/>
      <dgm:spPr/>
      <dgm:t>
        <a:bodyPr/>
        <a:lstStyle/>
        <a:p>
          <a:r>
            <a:rPr lang="id-ID" dirty="0" smtClean="0"/>
            <a:t>ASISTEN AHLI</a:t>
          </a:r>
          <a:endParaRPr lang="id-ID" dirty="0"/>
        </a:p>
      </dgm:t>
    </dgm:pt>
    <dgm:pt modelId="{870AC45C-AC89-4C1E-A2B0-1F137DC262B3}" type="parTrans" cxnId="{07E31D11-98EF-49B7-9AC1-196DC65EE5A7}">
      <dgm:prSet/>
      <dgm:spPr/>
      <dgm:t>
        <a:bodyPr/>
        <a:lstStyle/>
        <a:p>
          <a:endParaRPr lang="id-ID"/>
        </a:p>
      </dgm:t>
    </dgm:pt>
    <dgm:pt modelId="{AA857C45-E263-41FE-94E5-D13C2250A774}" type="sibTrans" cxnId="{07E31D11-98EF-49B7-9AC1-196DC65EE5A7}">
      <dgm:prSet/>
      <dgm:spPr/>
      <dgm:t>
        <a:bodyPr/>
        <a:lstStyle/>
        <a:p>
          <a:endParaRPr lang="id-ID"/>
        </a:p>
      </dgm:t>
    </dgm:pt>
    <dgm:pt modelId="{FB0356D6-F8A6-426B-9D1C-5048A590E691}">
      <dgm:prSet phldrT="[Text]"/>
      <dgm:spPr/>
      <dgm:t>
        <a:bodyPr/>
        <a:lstStyle/>
        <a:p>
          <a:pPr algn="ctr"/>
          <a:r>
            <a:rPr lang="id-ID" dirty="0" smtClean="0"/>
            <a:t>LEKTOR</a:t>
          </a:r>
          <a:endParaRPr lang="id-ID" dirty="0"/>
        </a:p>
      </dgm:t>
    </dgm:pt>
    <dgm:pt modelId="{8FDA464E-37DA-469A-92B3-916DD5C5629D}" type="parTrans" cxnId="{21638DBA-A416-4FC2-BE4D-A95359D9B49F}">
      <dgm:prSet/>
      <dgm:spPr/>
      <dgm:t>
        <a:bodyPr/>
        <a:lstStyle/>
        <a:p>
          <a:endParaRPr lang="id-ID"/>
        </a:p>
      </dgm:t>
    </dgm:pt>
    <dgm:pt modelId="{15DFF734-4DBF-4AC8-A75E-745585A3308B}" type="sibTrans" cxnId="{21638DBA-A416-4FC2-BE4D-A95359D9B49F}">
      <dgm:prSet/>
      <dgm:spPr/>
      <dgm:t>
        <a:bodyPr/>
        <a:lstStyle/>
        <a:p>
          <a:endParaRPr lang="id-ID"/>
        </a:p>
      </dgm:t>
    </dgm:pt>
    <dgm:pt modelId="{EE660A38-A0EF-44C4-A47E-363D59C32BE4}">
      <dgm:prSet phldrT="[Text]"/>
      <dgm:spPr/>
      <dgm:t>
        <a:bodyPr/>
        <a:lstStyle/>
        <a:p>
          <a:pPr algn="ctr"/>
          <a:r>
            <a:rPr lang="id-ID" dirty="0" smtClean="0"/>
            <a:t>LEKTOR     KEPALA</a:t>
          </a:r>
          <a:endParaRPr lang="id-ID" dirty="0"/>
        </a:p>
      </dgm:t>
    </dgm:pt>
    <dgm:pt modelId="{3419B399-6B7A-41E6-96E6-144CAAE52CC9}" type="parTrans" cxnId="{DE4D1DDA-B5A1-4FFA-B83B-D31DFC6D2A9E}">
      <dgm:prSet/>
      <dgm:spPr/>
      <dgm:t>
        <a:bodyPr/>
        <a:lstStyle/>
        <a:p>
          <a:endParaRPr lang="id-ID"/>
        </a:p>
      </dgm:t>
    </dgm:pt>
    <dgm:pt modelId="{20011BBF-15DC-4AC3-974E-A13D331AB391}" type="sibTrans" cxnId="{DE4D1DDA-B5A1-4FFA-B83B-D31DFC6D2A9E}">
      <dgm:prSet/>
      <dgm:spPr/>
      <dgm:t>
        <a:bodyPr/>
        <a:lstStyle/>
        <a:p>
          <a:endParaRPr lang="id-ID"/>
        </a:p>
      </dgm:t>
    </dgm:pt>
    <dgm:pt modelId="{1AF874B0-FCBB-46AA-9BBC-4C5BFAA4E69D}">
      <dgm:prSet phldrT="[Text]"/>
      <dgm:spPr/>
      <dgm:t>
        <a:bodyPr/>
        <a:lstStyle/>
        <a:p>
          <a:pPr algn="ctr"/>
          <a:r>
            <a:rPr lang="id-ID" dirty="0" smtClean="0"/>
            <a:t>GURU          BESAR</a:t>
          </a:r>
          <a:endParaRPr lang="id-ID" dirty="0"/>
        </a:p>
      </dgm:t>
    </dgm:pt>
    <dgm:pt modelId="{0899F36F-8B04-454E-85BC-2A6A55D28002}" type="parTrans" cxnId="{4F2A0DE7-EC22-4F06-9AE7-4EEBF28039A6}">
      <dgm:prSet/>
      <dgm:spPr/>
      <dgm:t>
        <a:bodyPr/>
        <a:lstStyle/>
        <a:p>
          <a:endParaRPr lang="id-ID"/>
        </a:p>
      </dgm:t>
    </dgm:pt>
    <dgm:pt modelId="{45DC1BA2-4F4E-4F3D-B6B6-B84F9C6CB41E}" type="sibTrans" cxnId="{4F2A0DE7-EC22-4F06-9AE7-4EEBF28039A6}">
      <dgm:prSet/>
      <dgm:spPr/>
      <dgm:t>
        <a:bodyPr/>
        <a:lstStyle/>
        <a:p>
          <a:endParaRPr lang="id-ID"/>
        </a:p>
      </dgm:t>
    </dgm:pt>
    <dgm:pt modelId="{3FCE3077-74C8-4415-9C31-9BB5102D7D5A}">
      <dgm:prSet/>
      <dgm:spPr/>
      <dgm:t>
        <a:bodyPr/>
        <a:lstStyle/>
        <a:p>
          <a:endParaRPr lang="id-ID"/>
        </a:p>
      </dgm:t>
    </dgm:pt>
    <dgm:pt modelId="{1648E7EA-6D7D-4124-8F03-81422660712F}" type="sibTrans" cxnId="{014B08C5-39EF-474E-97C1-B202ABA99BB9}">
      <dgm:prSet/>
      <dgm:spPr/>
      <dgm:t>
        <a:bodyPr/>
        <a:lstStyle/>
        <a:p>
          <a:endParaRPr lang="id-ID"/>
        </a:p>
      </dgm:t>
    </dgm:pt>
    <dgm:pt modelId="{E7CE8AF0-0007-4806-8C0D-53EEDBBF82A1}" type="parTrans" cxnId="{014B08C5-39EF-474E-97C1-B202ABA99BB9}">
      <dgm:prSet/>
      <dgm:spPr/>
      <dgm:t>
        <a:bodyPr/>
        <a:lstStyle/>
        <a:p>
          <a:endParaRPr lang="id-ID"/>
        </a:p>
      </dgm:t>
    </dgm:pt>
    <dgm:pt modelId="{C6284237-0B8E-42A1-B2C3-66A0DA218699}" type="pres">
      <dgm:prSet presAssocID="{4AE55A84-6A5E-4947-A527-BFCE3253840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3DF9D42-AE6A-45BF-8509-54CA495B9F02}" type="pres">
      <dgm:prSet presAssocID="{4AE55A84-6A5E-4947-A527-BFCE32538403}" presName="arrow" presStyleLbl="bgShp" presStyleIdx="0" presStyleCnt="1" custLinFactNeighborX="-606" custLinFactNeighborY="-856"/>
      <dgm:spPr/>
    </dgm:pt>
    <dgm:pt modelId="{F29D70D4-1954-4819-BAD3-B681A7935C44}" type="pres">
      <dgm:prSet presAssocID="{4AE55A84-6A5E-4947-A527-BFCE32538403}" presName="arrowDiagram5" presStyleCnt="0"/>
      <dgm:spPr/>
    </dgm:pt>
    <dgm:pt modelId="{47CD4DB7-38ED-4714-8956-0F28EF9F0920}" type="pres">
      <dgm:prSet presAssocID="{B83D5C58-8712-474E-BA88-5844C02F59B5}" presName="bullet5a" presStyleLbl="node1" presStyleIdx="0" presStyleCnt="5" custLinFactX="-13395" custLinFactNeighborX="-100000" custLinFactNeighborY="71735"/>
      <dgm:spPr/>
    </dgm:pt>
    <dgm:pt modelId="{3AB1E3D9-081B-4FAF-9C71-26F5FDF5A066}" type="pres">
      <dgm:prSet presAssocID="{B83D5C58-8712-474E-BA88-5844C02F59B5}" presName="textBox5a" presStyleLbl="revTx" presStyleIdx="0" presStyleCnt="5" custScaleY="53789" custLinFactNeighborX="-47930" custLinFactNeighborY="-544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FCF66E-C2C6-40B2-BAE3-3FCF97A087F6}" type="pres">
      <dgm:prSet presAssocID="{FB0356D6-F8A6-426B-9D1C-5048A590E691}" presName="bullet5b" presStyleLbl="node1" presStyleIdx="1" presStyleCnt="5" custLinFactX="89393" custLinFactY="-46686" custLinFactNeighborX="100000" custLinFactNeighborY="-100000"/>
      <dgm:spPr/>
    </dgm:pt>
    <dgm:pt modelId="{6A4004EB-7F0D-4DED-AD7A-4CDA0B7A066B}" type="pres">
      <dgm:prSet presAssocID="{FB0356D6-F8A6-426B-9D1C-5048A590E691}" presName="textBox5b" presStyleLbl="revTx" presStyleIdx="1" presStyleCnt="5" custScaleY="21993" custLinFactNeighborX="-9774" custLinFactNeighborY="-762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B8559F-9580-46AA-894C-6C9499E79C9E}" type="pres">
      <dgm:prSet presAssocID="{EE660A38-A0EF-44C4-A47E-363D59C32BE4}" presName="bullet5c" presStyleLbl="node1" presStyleIdx="2" presStyleCnt="5" custLinFactX="100000" custLinFactNeighborX="123034" custLinFactNeighborY="-97762"/>
      <dgm:spPr/>
    </dgm:pt>
    <dgm:pt modelId="{BB037641-4767-40EF-86DE-6D2E7858B9C3}" type="pres">
      <dgm:prSet presAssocID="{EE660A38-A0EF-44C4-A47E-363D59C32BE4}" presName="textBox5c" presStyleLbl="revTx" presStyleIdx="2" presStyleCnt="5" custScaleY="21082" custLinFactNeighborX="2186" custLinFactNeighborY="-734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066D6B-E268-4CA2-B8FF-809F5642C690}" type="pres">
      <dgm:prSet presAssocID="{1AF874B0-FCBB-46AA-9BBC-4C5BFAA4E69D}" presName="bullet5d" presStyleLbl="node1" presStyleIdx="3" presStyleCnt="5" custLinFactX="100000" custLinFactNeighborX="173629" custLinFactNeighborY="-99870"/>
      <dgm:spPr/>
    </dgm:pt>
    <dgm:pt modelId="{73077399-E703-4CBB-A787-1D601E150BE4}" type="pres">
      <dgm:prSet presAssocID="{1AF874B0-FCBB-46AA-9BBC-4C5BFAA4E69D}" presName="textBox5d" presStyleLbl="revTx" presStyleIdx="3" presStyleCnt="5" custScaleY="22597" custLinFactNeighborX="25465" custLinFactNeighborY="-773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D64AC9-9A5B-4AA9-9FB3-254FF8BDB70D}" type="pres">
      <dgm:prSet presAssocID="{3FCE3077-74C8-4415-9C31-9BB5102D7D5A}" presName="bullet5e" presStyleLbl="node1" presStyleIdx="4" presStyleCnt="5" custLinFactNeighborX="-43251" custLinFactNeighborY="-18010"/>
      <dgm:spPr/>
    </dgm:pt>
    <dgm:pt modelId="{4F9FDAA3-CE0A-4E32-AF7F-B983F00C1206}" type="pres">
      <dgm:prSet presAssocID="{3FCE3077-74C8-4415-9C31-9BB5102D7D5A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BCEC7-C6E3-49A9-94C8-BC3866D53AE2}" type="presOf" srcId="{FB0356D6-F8A6-426B-9D1C-5048A590E691}" destId="{6A4004EB-7F0D-4DED-AD7A-4CDA0B7A066B}" srcOrd="0" destOrd="0" presId="urn:microsoft.com/office/officeart/2005/8/layout/arrow2"/>
    <dgm:cxn modelId="{DE4D1DDA-B5A1-4FFA-B83B-D31DFC6D2A9E}" srcId="{4AE55A84-6A5E-4947-A527-BFCE32538403}" destId="{EE660A38-A0EF-44C4-A47E-363D59C32BE4}" srcOrd="2" destOrd="0" parTransId="{3419B399-6B7A-41E6-96E6-144CAAE52CC9}" sibTransId="{20011BBF-15DC-4AC3-974E-A13D331AB391}"/>
    <dgm:cxn modelId="{4EA03306-1D02-4694-99C7-85F4F1035612}" type="presOf" srcId="{EE660A38-A0EF-44C4-A47E-363D59C32BE4}" destId="{BB037641-4767-40EF-86DE-6D2E7858B9C3}" srcOrd="0" destOrd="0" presId="urn:microsoft.com/office/officeart/2005/8/layout/arrow2"/>
    <dgm:cxn modelId="{014B08C5-39EF-474E-97C1-B202ABA99BB9}" srcId="{4AE55A84-6A5E-4947-A527-BFCE32538403}" destId="{3FCE3077-74C8-4415-9C31-9BB5102D7D5A}" srcOrd="4" destOrd="0" parTransId="{E7CE8AF0-0007-4806-8C0D-53EEDBBF82A1}" sibTransId="{1648E7EA-6D7D-4124-8F03-81422660712F}"/>
    <dgm:cxn modelId="{8564E086-543D-404C-9DA5-51371D34B257}" type="presOf" srcId="{3FCE3077-74C8-4415-9C31-9BB5102D7D5A}" destId="{4F9FDAA3-CE0A-4E32-AF7F-B983F00C1206}" srcOrd="0" destOrd="0" presId="urn:microsoft.com/office/officeart/2005/8/layout/arrow2"/>
    <dgm:cxn modelId="{D683E34D-3E00-4577-8A35-B6CF4602D4E2}" type="presOf" srcId="{B83D5C58-8712-474E-BA88-5844C02F59B5}" destId="{3AB1E3D9-081B-4FAF-9C71-26F5FDF5A066}" srcOrd="0" destOrd="0" presId="urn:microsoft.com/office/officeart/2005/8/layout/arrow2"/>
    <dgm:cxn modelId="{07E31D11-98EF-49B7-9AC1-196DC65EE5A7}" srcId="{4AE55A84-6A5E-4947-A527-BFCE32538403}" destId="{B83D5C58-8712-474E-BA88-5844C02F59B5}" srcOrd="0" destOrd="0" parTransId="{870AC45C-AC89-4C1E-A2B0-1F137DC262B3}" sibTransId="{AA857C45-E263-41FE-94E5-D13C2250A774}"/>
    <dgm:cxn modelId="{B3CA0852-DDFB-4F36-B5A9-8F85BA4F7BBF}" type="presOf" srcId="{1AF874B0-FCBB-46AA-9BBC-4C5BFAA4E69D}" destId="{73077399-E703-4CBB-A787-1D601E150BE4}" srcOrd="0" destOrd="0" presId="urn:microsoft.com/office/officeart/2005/8/layout/arrow2"/>
    <dgm:cxn modelId="{4F2A0DE7-EC22-4F06-9AE7-4EEBF28039A6}" srcId="{4AE55A84-6A5E-4947-A527-BFCE32538403}" destId="{1AF874B0-FCBB-46AA-9BBC-4C5BFAA4E69D}" srcOrd="3" destOrd="0" parTransId="{0899F36F-8B04-454E-85BC-2A6A55D28002}" sibTransId="{45DC1BA2-4F4E-4F3D-B6B6-B84F9C6CB41E}"/>
    <dgm:cxn modelId="{7532BED5-B7B0-45F1-9ED6-EFCE741AAC4C}" type="presOf" srcId="{4AE55A84-6A5E-4947-A527-BFCE32538403}" destId="{C6284237-0B8E-42A1-B2C3-66A0DA218699}" srcOrd="0" destOrd="0" presId="urn:microsoft.com/office/officeart/2005/8/layout/arrow2"/>
    <dgm:cxn modelId="{21638DBA-A416-4FC2-BE4D-A95359D9B49F}" srcId="{4AE55A84-6A5E-4947-A527-BFCE32538403}" destId="{FB0356D6-F8A6-426B-9D1C-5048A590E691}" srcOrd="1" destOrd="0" parTransId="{8FDA464E-37DA-469A-92B3-916DD5C5629D}" sibTransId="{15DFF734-4DBF-4AC8-A75E-745585A3308B}"/>
    <dgm:cxn modelId="{2B6ABAE5-BB86-4C22-8B84-371E3FDCA2AC}" type="presParOf" srcId="{C6284237-0B8E-42A1-B2C3-66A0DA218699}" destId="{33DF9D42-AE6A-45BF-8509-54CA495B9F02}" srcOrd="0" destOrd="0" presId="urn:microsoft.com/office/officeart/2005/8/layout/arrow2"/>
    <dgm:cxn modelId="{D0EA2C0E-12E2-4150-8960-024917270BEA}" type="presParOf" srcId="{C6284237-0B8E-42A1-B2C3-66A0DA218699}" destId="{F29D70D4-1954-4819-BAD3-B681A7935C44}" srcOrd="1" destOrd="0" presId="urn:microsoft.com/office/officeart/2005/8/layout/arrow2"/>
    <dgm:cxn modelId="{A065CBCF-3321-40FF-942B-E5115C9BB072}" type="presParOf" srcId="{F29D70D4-1954-4819-BAD3-B681A7935C44}" destId="{47CD4DB7-38ED-4714-8956-0F28EF9F0920}" srcOrd="0" destOrd="0" presId="urn:microsoft.com/office/officeart/2005/8/layout/arrow2"/>
    <dgm:cxn modelId="{68797A15-0F5E-42D5-8155-079E0D32D725}" type="presParOf" srcId="{F29D70D4-1954-4819-BAD3-B681A7935C44}" destId="{3AB1E3D9-081B-4FAF-9C71-26F5FDF5A066}" srcOrd="1" destOrd="0" presId="urn:microsoft.com/office/officeart/2005/8/layout/arrow2"/>
    <dgm:cxn modelId="{A4CE8F55-33A0-4A8D-A8F2-E6D42955734B}" type="presParOf" srcId="{F29D70D4-1954-4819-BAD3-B681A7935C44}" destId="{ADFCF66E-C2C6-40B2-BAE3-3FCF97A087F6}" srcOrd="2" destOrd="0" presId="urn:microsoft.com/office/officeart/2005/8/layout/arrow2"/>
    <dgm:cxn modelId="{33DDB52E-8A7C-4661-812A-97F37316E813}" type="presParOf" srcId="{F29D70D4-1954-4819-BAD3-B681A7935C44}" destId="{6A4004EB-7F0D-4DED-AD7A-4CDA0B7A066B}" srcOrd="3" destOrd="0" presId="urn:microsoft.com/office/officeart/2005/8/layout/arrow2"/>
    <dgm:cxn modelId="{44623DE9-4658-4AEA-AA48-CA519B72B561}" type="presParOf" srcId="{F29D70D4-1954-4819-BAD3-B681A7935C44}" destId="{3CB8559F-9580-46AA-894C-6C9499E79C9E}" srcOrd="4" destOrd="0" presId="urn:microsoft.com/office/officeart/2005/8/layout/arrow2"/>
    <dgm:cxn modelId="{B34DD2F5-7949-4550-8F9B-340F65D32960}" type="presParOf" srcId="{F29D70D4-1954-4819-BAD3-B681A7935C44}" destId="{BB037641-4767-40EF-86DE-6D2E7858B9C3}" srcOrd="5" destOrd="0" presId="urn:microsoft.com/office/officeart/2005/8/layout/arrow2"/>
    <dgm:cxn modelId="{33F220AA-35D3-4129-85E0-36FD4FAE3DBE}" type="presParOf" srcId="{F29D70D4-1954-4819-BAD3-B681A7935C44}" destId="{80066D6B-E268-4CA2-B8FF-809F5642C690}" srcOrd="6" destOrd="0" presId="urn:microsoft.com/office/officeart/2005/8/layout/arrow2"/>
    <dgm:cxn modelId="{F67AC58F-05DF-4FF6-B687-3014DE69E54E}" type="presParOf" srcId="{F29D70D4-1954-4819-BAD3-B681A7935C44}" destId="{73077399-E703-4CBB-A787-1D601E150BE4}" srcOrd="7" destOrd="0" presId="urn:microsoft.com/office/officeart/2005/8/layout/arrow2"/>
    <dgm:cxn modelId="{E6A10604-1DE7-457D-8E17-A2CC45BE7311}" type="presParOf" srcId="{F29D70D4-1954-4819-BAD3-B681A7935C44}" destId="{EED64AC9-9A5B-4AA9-9FB3-254FF8BDB70D}" srcOrd="8" destOrd="0" presId="urn:microsoft.com/office/officeart/2005/8/layout/arrow2"/>
    <dgm:cxn modelId="{DEEEFB22-0CAA-4917-9626-5563E01EAFBD}" type="presParOf" srcId="{F29D70D4-1954-4819-BAD3-B681A7935C44}" destId="{4F9FDAA3-CE0A-4E32-AF7F-B983F00C120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F9D42-AE6A-45BF-8509-54CA495B9F02}">
      <dsp:nvSpPr>
        <dsp:cNvPr id="0" name=""/>
        <dsp:cNvSpPr/>
      </dsp:nvSpPr>
      <dsp:spPr>
        <a:xfrm>
          <a:off x="10321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D4DB7-38ED-4714-8956-0F28EF9F0920}">
      <dsp:nvSpPr>
        <dsp:cNvPr id="0" name=""/>
        <dsp:cNvSpPr/>
      </dsp:nvSpPr>
      <dsp:spPr>
        <a:xfrm>
          <a:off x="646838" y="3903245"/>
          <a:ext cx="186545" cy="186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1E3D9-081B-4FAF-9C71-26F5FDF5A066}">
      <dsp:nvSpPr>
        <dsp:cNvPr id="0" name=""/>
        <dsp:cNvSpPr/>
      </dsp:nvSpPr>
      <dsp:spPr>
        <a:xfrm>
          <a:off x="442389" y="3484118"/>
          <a:ext cx="1062495" cy="64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46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ASISTEN AHLI</a:t>
          </a:r>
          <a:endParaRPr lang="id-ID" sz="2100" kern="1200" dirty="0"/>
        </a:p>
      </dsp:txBody>
      <dsp:txXfrm>
        <a:off x="442389" y="3484118"/>
        <a:ext cx="1062495" cy="648942"/>
      </dsp:txXfrm>
    </dsp:sp>
    <dsp:sp modelId="{ADFCF66E-C2C6-40B2-BAE3-3FCF97A087F6}">
      <dsp:nvSpPr>
        <dsp:cNvPr id="0" name=""/>
        <dsp:cNvSpPr/>
      </dsp:nvSpPr>
      <dsp:spPr>
        <a:xfrm>
          <a:off x="2421144" y="2370891"/>
          <a:ext cx="291983" cy="291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004EB-7F0D-4DED-AD7A-4CDA0B7A066B}">
      <dsp:nvSpPr>
        <dsp:cNvPr id="0" name=""/>
        <dsp:cNvSpPr/>
      </dsp:nvSpPr>
      <dsp:spPr>
        <a:xfrm>
          <a:off x="1882546" y="2153755"/>
          <a:ext cx="1346368" cy="46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16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LEKTOR</a:t>
          </a:r>
          <a:endParaRPr lang="id-ID" sz="2100" kern="1200" dirty="0"/>
        </a:p>
      </dsp:txBody>
      <dsp:txXfrm>
        <a:off x="1882546" y="2153755"/>
        <a:ext cx="1346368" cy="467126"/>
      </dsp:txXfrm>
    </dsp:sp>
    <dsp:sp modelId="{3CB8559F-9580-46AA-894C-6C9499E79C9E}">
      <dsp:nvSpPr>
        <dsp:cNvPr id="0" name=""/>
        <dsp:cNvSpPr/>
      </dsp:nvSpPr>
      <dsp:spPr>
        <a:xfrm>
          <a:off x="4034150" y="1645037"/>
          <a:ext cx="389311" cy="389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37641-4767-40EF-86DE-6D2E7858B9C3}">
      <dsp:nvSpPr>
        <dsp:cNvPr id="0" name=""/>
        <dsp:cNvSpPr/>
      </dsp:nvSpPr>
      <dsp:spPr>
        <a:xfrm>
          <a:off x="3394727" y="1252731"/>
          <a:ext cx="1565356" cy="600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88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LEKTOR     KEPALA</a:t>
          </a:r>
          <a:endParaRPr lang="id-ID" sz="2100" kern="1200" dirty="0"/>
        </a:p>
      </dsp:txBody>
      <dsp:txXfrm>
        <a:off x="3394727" y="1252731"/>
        <a:ext cx="1565356" cy="600598"/>
      </dsp:txXfrm>
    </dsp:sp>
    <dsp:sp modelId="{80066D6B-E268-4CA2-B8FF-809F5642C690}">
      <dsp:nvSpPr>
        <dsp:cNvPr id="0" name=""/>
        <dsp:cNvSpPr/>
      </dsp:nvSpPr>
      <dsp:spPr>
        <a:xfrm>
          <a:off x="6050407" y="919185"/>
          <a:ext cx="502860" cy="502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77399-E703-4CBB-A787-1D601E150BE4}">
      <dsp:nvSpPr>
        <dsp:cNvPr id="0" name=""/>
        <dsp:cNvSpPr/>
      </dsp:nvSpPr>
      <dsp:spPr>
        <a:xfrm>
          <a:off x="5338941" y="360053"/>
          <a:ext cx="1622131" cy="76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55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GURU          BESAR</a:t>
          </a:r>
          <a:endParaRPr lang="id-ID" sz="2100" kern="1200" dirty="0"/>
        </a:p>
      </dsp:txBody>
      <dsp:txXfrm>
        <a:off x="5338941" y="360053"/>
        <a:ext cx="1622131" cy="767470"/>
      </dsp:txXfrm>
    </dsp:sp>
    <dsp:sp modelId="{EED64AC9-9A5B-4AA9-9FB3-254FF8BDB70D}">
      <dsp:nvSpPr>
        <dsp:cNvPr id="0" name=""/>
        <dsp:cNvSpPr/>
      </dsp:nvSpPr>
      <dsp:spPr>
        <a:xfrm>
          <a:off x="5950498" y="902489"/>
          <a:ext cx="640741" cy="640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FDAA3-CE0A-4E32-AF7F-B983F00C1206}">
      <dsp:nvSpPr>
        <dsp:cNvPr id="0" name=""/>
        <dsp:cNvSpPr/>
      </dsp:nvSpPr>
      <dsp:spPr>
        <a:xfrm>
          <a:off x="6547996" y="1338258"/>
          <a:ext cx="1622131" cy="373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516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100" kern="1200"/>
        </a:p>
      </dsp:txBody>
      <dsp:txXfrm>
        <a:off x="6547996" y="1338258"/>
        <a:ext cx="1622131" cy="3730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89136-5CF3-41BB-97DB-B84C24E8B8FD}" type="datetimeFigureOut">
              <a:rPr lang="id-ID" smtClean="0"/>
              <a:pPr/>
              <a:t>19/12/2013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62EA2-1712-418D-BCF9-8DB4339F65A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6722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048D-05EF-4DFB-B215-34ABCA88E4BE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9AB6-D2D1-4A23-A5B8-2DCF68D344CE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8AC6-EDF8-46FB-9257-BBD287928725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96048D-05EF-4DFB-B215-34ABCA88E4BE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D965B-A863-4DE8-9329-338087001974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707A23-BEDA-4C74-A620-7E965AC727D6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76B9D-02AA-4B3E-A720-594EF74301AF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B7D6D-0C6A-4C5D-AE05-A1667C7AA366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C06D8-3F98-4157-B5C2-F41D2A88ECCA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95D38-4737-4940-949E-B43C216D65A2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A3BDDE-ACC0-4A48-87E3-2BEFF6274C1D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965B-A863-4DE8-9329-338087001974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74508C-B15B-4EEB-BBF4-E35EA5FCE6CE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F9AB6-D2D1-4A23-A5B8-2DCF68D344CE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58AC6-EDF8-46FB-9257-BBD287928725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A23-BEDA-4C74-A620-7E965AC727D6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6B9D-02AA-4B3E-A720-594EF74301AF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7D6D-0C6A-4C5D-AE05-A1667C7AA366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06D8-3F98-4157-B5C2-F41D2A88ECCA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5D38-4737-4940-949E-B43C216D65A2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DDE-ACC0-4A48-87E3-2BEFF6274C1D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508C-B15B-4EEB-BBF4-E35EA5FCE6CE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0573C-1E17-436D-82D6-7365C4D0F06B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E0573C-1E17-436D-82D6-7365C4D0F06B}" type="datetime1">
              <a:rPr lang="en-US" smtClean="0"/>
              <a:pPr/>
              <a:t>12/19/2013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9CD914-836E-48FF-ADCD-1F633A279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19672" y="6381328"/>
            <a:ext cx="738291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2775" y="1772816"/>
            <a:ext cx="7918159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PERATURAN </a:t>
            </a:r>
            <a:r>
              <a:rPr lang="id-ID" sz="2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MENTERI NEGARA 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d-ID" sz="2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PENDAYAGUNAAN APARATUR NEGARA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id-ID" sz="2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 REFORMASI </a:t>
            </a:r>
            <a:r>
              <a:rPr lang="id-ID" sz="2800" b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BIROKRASI </a:t>
            </a:r>
            <a:r>
              <a:rPr lang="en-US" sz="2800" b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no 17 tahun 2013</a:t>
            </a:r>
            <a:r>
              <a:rPr lang="id-ID" sz="2800" b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id-ID" sz="2800" b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PENGGANTI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KEPMENKOWASBANGPAN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38/KEP/MK.WASPAN/8/1999</a:t>
            </a:r>
            <a:r>
              <a:rPr lang="id-ID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d-ID" sz="2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id-ID" sz="28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d-ID" sz="4000" b="1" dirty="0" smtClean="0">
                <a:ln w="12700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JABATAN AKADEMIK DOSEN</a:t>
            </a:r>
            <a:endParaRPr lang="en-US" sz="4000" b="1" dirty="0">
              <a:ln w="12700">
                <a:solidFill>
                  <a:srgbClr val="0033CC"/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fAKMDASIAAhEBAxEB/8QAHAAAAgMBAQEBAAAAAAAAAAAAAAYEBQcDAQII/8QARBAAAQMDAgMFBQUGBAMJAAAAAQIDBAAFEQYhEjFBBxNRYXEUIoGRoRUyUrHBIyRCcoLRM2Ki8BZUk0Njc4OSssLS4f/EABoBAAIDAQEAAAAAAAAAAAAAAAAEAgMFAQb/xAAxEQACAgEDAgQEBQQDAAAAAAABAgADEQQSIQUxIkFRYRMUMnFCgZGhsRUjUuEzNNH/2gAMAwEAAhEDEQA/ANxoooohCiiiiEKKK8JohPa8yBUK6XaDaIipdzlMxmE81urCRnwHifKsuvXajc7045D0TBUlvcKuMpGEp80pP659Kup09lx8AkWYL3mpXS6QLXHMi5TGIzQ/jeWEis8ufa9FdecjaWtUu6PJOO+Ke7Z9c8/mBSeNOmfJE3Uk5+6S/wDvVkIT5AeHly8qu2mm2Ww2y2ltsckpAAHwrWp6Wi82HMVfVAcLOkbtSv8Aa3FHUtiS5GJJD0DfgHgQSQfXIp/01rOxakbSq2T21uEZLC/dcT6pO9Z+Kprnpm3z3O/QhUaUCCmQweFQPj4fHnU7um1PyvBkU1X+U3oEHlXtYfbdY6s0moJugN8tgOO9SMPNgY5+Xrn1FabpXWll1RHC7ZKQXQMrjrOHEeqf15Vk36S2n6hxG1cN2jHRXgOa9paThRRRRCFFFFEIUUUUQhRRRRCFFB5VGmzY0CK5KmvoYYaSVOOLOAkDxo5hJGRz6Vnuse02Ha31WywN/at13TwNHLbRBweJQ6jwHxxSrqbW121o45b9NKdt9nBKXppBSt3yT1A8ufjjkeVns0K0M91Ea94jC3CPeX6/2rX0vTs+K39ItbeF4HeQF2e4X6aLjq+Yqa9zRGScNtZ6AD9PiTV3+wisAZbZZQNuSUpAqnOpoK5kRholxiStTXtII4EuJ/gPXPL1BGM0pahfmqYkwrmoSZltkiU2pbezzBODkDbYlOR4Z8Kds1KVJ/b5xF/hvYfFxHWZf7fGtzs9L6JDDKglZjqC8E+h865Xa+t2y4W5h5LaWJfFxPrc4Q3gAjPzpYiQX0pvMB2CCq4xw7Heit4YOEkpSANknOeZ/wD22dsUy5w9PmY20lcMj2pp8hXGkYB5ZByBn41WL7rAdo5/3z+06aq1PMsLFfk3abdGUBruYa0hDqF8QWk8W+f6a+bJqRq73GVFajLbS17zbylZDyc4yBjYfOoS9MSGReE26QxGauHAAlDZHdpGcgAbb5NRWLJdLHclSIfHPZRAWyzhKEKScgpSRnJ360fF1C7dw4HeG2ps4MZ4VyhTVSURnkrVGWW3diOEjb++9V1z00xIkpmW51dvuCTxJfZON/MD15ikl+BJtrqLStSm1XaO07JdWrdvBKl7fD6VbN366xYxvAKVWx2SGGISx75QBgKSfHb471xNdnw2L9534JXlDH7TnabcLPIbtmtWSEnARcWxlKv5gB9R8RWsQZsadHQ/EfbeaWkKS4hQUlQPUEVjs1qFK4oEsMOFSSrulkFRA24sc+vOqaA/e9ByDKs63JtpJy7BWo5bHPKeePUfEHnVep6er+Krg+ksq1GeGn6EyDyopb0hq626ogJkwXRx8ltK++2rwI/3mmMHIrFZSpIMbzPaKKK5CFFFFEIUV5mq7UF5hWG2PXK4vBqOynJPVR6JA6k8gK6AScCE8v8AfINgtr1wujyWo7Y681HokDqTWJXSfdO0KcJVyLsOxIVmNCSrBdH4leJ5b/LqaJL8/Xd0TeL2lTVsbVmDCztj8SvHO3r6c73ACQAAAOgGK39HohUNz/V/ESuv/Cs4KVGt0MqJQxGYRvtwpSBSZqvUTzkQBhb8P3kPw3kK92Uj9COeD4fPrqWRHu93FmuEt63R054OJGEyF9DxcsDerG3My57Miyajhd4lpA4ZKAAhxPIEeCtjy8OnXltrXE1ocf8Avv6SCKEwzd5RRLRNuE5+JOYBgzkiSiZGSAkODk4M8ic4I577eNM9t08liQ7LuUpdxlOtdyVPpHCEZzjh+H+81aQYjMCK1FjJKWWk8KQTk15YLS5ftQzbbNvMu3rS0HYaIzaOF1vkokqSSVA8x4EVxq69KgdwTO72uYqpxCVLiwGkrkvtR2ieFJWsIHoOVcBMfuMqLA082zPmygVIy4A02gEAuLUOgzyG56Va6etf2P2qOWvUIbn99A47XJcbAAAI4xw8uPY5PPCRyBqz0lbWrd2uasSxHZYZciRnGkNgAYKRxEAcveBJpW7qbnIrGBLE0q92OZS3i06i042mZdBBlW7iSl5+JxIVHztlSVE5TkjcHbnyqN9owRJET2xj2g/9l3g4vlWoa2DJ0bfPahxMi3vlY8uA/WkAQLFaew5mZcbcwrit6HAQ2A4t5eOAhQGQeJQ36c6hT1K1BhuZJ9MjduJBmQ401stS2EOpII94bjPPB6UrTtIyGSy7aZa3VMrywxOdKm2B4p8SP95pugaZmJ0YzftS6hkwD7Ol3uo8dGRxAcAIUCSskgYHU4qLaDOVbWFXQIEspJcCBgb8tvHGM+dPJZTrGxtPHnFyr0DOfymfwWnI9ymy5iXBLtkVxciQt7jLjytkYPhg7CmvTGo4t0ZjxS8p6aGUl5QZUEhXUE4x+nOpGoLE1c2MoSO9SsOlGeFL5AOAvAyRSfcBeZExuzynVx5bjiCyxCwhgNnmskbnGDt5VTizStxyP5/3LcpcvvGidaJltn/bWmXVRpqTlbCThDw6jHLfw/I71pXZ9r6LqaOY749muTAw/HXnIPLIJ5jb1HWk5iSwp9UNMlLkhpAK0lWVY5ZNVN9sa5Ehu6WlxUa6sHiQ4ggd4R0Pnjbw6Ham9Rpk1K5HeQqvKna038HNe1nvZtr5vUDKoFwCY92jDheZO3FjYqT8eY6GtBBBGa89ZW1bbW7x4EHtPaKKKhOyPNlMQojsqW6hphpBW44tWAkDmSawq63B/tBvpuEgLRp+IsiHHWMd6oc1KHXP0GB4029uL7q7dZ7cHFojTJ6G3wnbjT4fPf5VVMtIYZQ0ygIaQOFCE8kitnpmnXHxT3iuptKjAn1gDYbDpVRqK5IiNsQgtxMicsstFogKR4q38Mirj0qkummYN3nKk3AuvDug222FFIb3O4x19c1o3iwphO8SrK7stKS4w9SPwnLRNhRrilfutTeIJLe/3iOefT603wWPZIUeLxqWWW0o4lHJOABn6VWWKIu2yZEJd3XMQlCVNsOAFbQ35nn6VdVXpqgPHzn3k7Xz4YVX3gyYrbN0t+063L9oZwfvgfeQfJScj5VYUYHUZ8jV9tYsQofOVoxVgRLPtRlN/Zml9YwMKRCnsul1JH+A4PeGfA4SNvGrE5R2yRnmXFd1MsigoY2VwrBBz/VVPpi0Oag7LLrpZK21SIjzsZlTyjhPvd43xHc7BQ6bbVP17MVZnbK1aGC9q2WwYEJSSSlpB4eNwjlgYByR5nYGvJkEHBmwDmXfao8trs8vqmyQTFKT6EgH6E0nasjrWns+0O4UupcSyqXgZC0MoSMEHmDhR+FQ5dpu2ix7Lq64O33TF6WGrg6eJBiOKIwvOSQnPXIG3IHAOgStMiZrm16jLrSo8GCtppIJ4gtW3F4EcKlDfxrkIu9os4zdRQbMg/u8FoTH09FOKylseeMLV68NVFRI8xy6XO73Z3H71NWlrc7NN+4gf6Sf6ql16Tp9QSgH15mZqG3PCqS/2lUlftkWUmE8EFEiSB73c4yQD0Ow38Ku65SnmY8Zx2SpKWUJJWVcgKZtrV1w0qRirZEzbSs5uHJlybZDccK3AFyJSwltlkHfKvxH/ea0qO+1KYQ+wsONOJCkqB2INLkbSkGU6mRJkmXCzxxY6DwtISeWyefr1pkZabYaQ0yhLbaBhKUJwAPIUroqrEBDdpdqHVjxKW/2h9yS1eLOss3aMeJCknHeeR+GR8cGtM7O9ZM6ntnvjup7B4JLJ2KFeQ8D/vlShVD+0tGvrLLtyi25NUpuQkcnAAMkjx3+lGu0621k+Yk9NaQdpn6AFFRmHyplBUCSRvRXnI/M57dWlJstqmJG0e4tqUfAEK/XFVlNPbHCEzQdwxzZCXgeo4VA/lmk+C8JEKO8ndLjaVA+OQK3+ltmnHpEdWOQZ3rnJebjR3X3jhtpClqPgAMmulK/aDLdbswhRgpT0tWCE9EAjJ+ZSPjTt9nw6y/pFq13MBOuikLfhSbs+n9vcH1OZI3CBslPoN6Y6jW2KmDb40VG6WWkozjngbn571JooTZWAe8LG3MTCiigc6tMhLTs0eMbWF7hlS+GXFZlIT/DxJJbWfX7lSru43A7abPIlvBLc22ORmAo7d4FZ+BIOPP5UvW+aLTq+wTVAlL75gLO5wHQOH/UlPzrt2iWd7WvaJbbRCmOQlW+I48JYbKgl0FJwNxuMoOfPxrzGtTZewmrQ26sGNPbDKjxezu7CSpI75tLTYJ3UsqGAPln4VPQ6jT3Zy245xKRb7QnkRk8DQ+u1ZhrPSOuNSWWVN1HcI+bYe7iQ4yQoSlZCSs4Vso5GM7+Q6tOt7wzd+zq2Ro5KDdnWY62knBb4SFOoOOXDwKSaWCljgSwnAzFyxMKi2WCyse+lhHHn8RGT9anUUV65F2qBMdjkkwr4faQ+y406kKbcSUqSeoIwa+6PSpEZGJwHBzFXQ764/t9jfUSu3unuyerZJ/X86aqTJ5Fs7QIslAIanNJbdIBOFH3QT4bhP1pzpXSHCmv/E4/Lylt3cN6wNUbmXu0XT7I37tDjn+lX/1q8qp0w0J3ae67wZTDihGT0UrHL4FVS1TbaWPtJacZebfHRhhAx0orq2nhbSPAUV5aacqtWwBctOXGGRkvR1oA8yNqxrRUkydNxCo5U2C2fgTj6Yrenk8Tah4isFsrP2ZqLUFmO3cSi63v/AvcDHkMfOtfpL8skV1S5XMvK4Q7S5fbleoUYJExu0AxlL5BanQQD5EtgV3FRIGpoWktaxJFxc4ItxjKjvLwT3RSoFCj5ZUQac6j/wBc/lF9N/yT5ttyamsq3DchpRRIYUcLZcGykqHkQa5uXeOZqYEJDtwnK3EaIjvFY23ONkjcczWkTYeib+8zKmNWWc8+AG3FFtSl55eZpggW2FbWAxb4jEZofwMthA+lZ56pbswBz6xgaRN2ZkVzses4tjl3R2PaIKGGi6WX3lOOBI3OSn3c49R51WWiZdQm2pvUeMkXKH7XFkR1HCkjGUqSeSgCPLenHt6uy7bokxGOIO3F9LGU8+Ee8r54A+NVepowi32yW5toNptFmHEEnq4QkJHp3SvmKr0+qva5ctJWU1hDxKqREk6lmuafs7ZVKSEOPySvhTC3ylZI34tsgDf05196VYGious74zNVcXWlpgQX3gol98/e2zuO8UBz/hPKpdvdns6Rsmn9OOhF81GgzZssfeYaX95zbcEApSn023qg1V7RHnxrVpWGZFk0UpqVMUVJ/avZClKV4nZQ5fj6YpfUXm6zcZZXWEXAjDYbTc7MZ+jdSTg+dRxXZUOSkY4ZOMuJHmCUqHLcedLOn9OybbZ4uoGFvXSMz3jM9jOXbc8D+0UlOfeBwM43xg71p+ro6dW6LiX2xArnRQi425WcHiG5SceIyCPEUoR7o1ZfY+0CwpIsV1WEX6HnIjukgd4kAdFE+ueW+1SOUYMO4k2UMMGcpU9Ddu9sjoMkLCO5S2f8RSyEpAPmVAVHtUPVtw1bOsLv2REkRWEvFDgWsKScbpIIJwTgnlmuV9jfZruomLc6lbEaQmfC4cEJzwvhO2NuIbDwIq6v1xVau2jTt2aWUwb1AQyVq5K4iQEj490fjWjqtZaQpU4BEWqpTkHnmRrgzerChS9RWvuoyec6GovMepGOJI8yMedetzYrzPfNSmFNYyFpcBHzrZykKBBAIOxpXvVm0VFkMP3mBZmXnF8LKn20JKlc9s865V1O1RhhmdfSo3biZqq0/aemdQamdKkxW0spgrH8YacClrHgCr3R4gHyqyByAfHepvajrKyC2sabt8lmQ9MkNNPIjEKSyzxAnONskbAedQsY2HSmumOzl3PnKdUAoUCHmTjzqP2OMe23W9XNQB76WUJVnoMn/wCQrhfpnsFmlyQcKQ2Qn+Y7D6kU09jVtEPTENRHvOpLxOOfFuPpirepPtpx6zukXuZo45CivaK89Hp8nlWL6/iJtHaTDn4CW7mwWVqxgFxOACfUcI+FbUazntttK5emBcI4/b255MhJHgNlfDG/9NN6Gz4d4PrIWLuUiUfPnVVepsayyLffZUVMlMJ7hWypAV3jbnurAztnkR5jHWp8KSiZDZkt7pdQFj4iudzgs3OA9CkA928nhJHMHoR6c639RX8SplEzK22OCY72Rvs8fbYvVtasTatnEvcLaFtk+Od0n1p1G/KsP0pqzRK0hN70mxHuUVzgckx7YHG1rSfvDAJScjOMbeJrXbDemL5DVLix5bTPeFCDJYU0XAAPeSFb8O/PyNeVxia0Q+1tpT2qdDtrdDcf7SClFSQUlQUgpGfE4I+Ndtd2C6t6hN8tsJdwjPx0MSY7OO9QUFRStIJAUCFEEc8451K7ZrPMn6ZZuNsBVMtElMxtAGSoJ5/Ln8KZNI6lgaqsbFzty8pX7rrf8TSxzSodD+YIPWp1u1bBl7icZQwwYidj+mrla1Xi7XGHKjl1tMe3szSe8bZTk8O5PCnPCMf5ak9jK4bfZm5OmqQgOOyHZjzhHvbnKlE/5QOdaYrcYrILzFc0LeLnDfixZekr2hx4x5D/AHIacAyttKztxK5pSSM42xwnMDOxk7F0Ib0FHSyHfZzJfLHeDCi2XDwn5VR9n8CPcne0OxgB63OXFxKE4KQCvjCgPThSM+Wa+XO1FAtCYWldPvR5IS0xDjzSlniKjwo7tsElYT1xgDbJ3p10Bpk6YsXs8h0PT5LhkzXhyW8rHFjyGMDYcs43ohMi05pLVUe0SbKLLLROfWpJlSVpDDY4QkHiySQAkYABpm7ZYybXbNIKYSlT8K4NNtLUMHCUjbyBKRWt5rKb1KTrztMt1nguFdqsC/aprqE5Sp8KwEZ8sY8/e8Km1jMAD5SIUAkjzmrCl7Uz2lH3EQNTOWla0J79DE1SMpG44gFdOYpgzgb7+lZjftbaZmoUL7o26yJUdRSI8q1pWoeYJJTj41CSi3qG46TuOobbY9LRYYjxXTNeehspSlbqU4QAocwMknpkAVZZzvVDpxyDdpEu+w7XGtzb57lmNHbCUttp9AOJRO5PoOlX1ei6dXspyfPmZuqbc+Is62KpSbfZ2s95OkAHG+Eg7/U/Q1t2l4iIlubbQnhQhIQkeAAx+lYzp5r7d7RHXyOKPa0d2nH4zkZ/93yFbxCaDUZtIHIUh1S3NgT0jdCbUkiiiisyXwqFd4bVwt0iJIQFtPNqQtJ6gjBqbXiqASORCfn7SgdgKnWKUf3i2vqRvtxIJJB/P5imCuPaZB+wNaQL42giNcP3aUocuL+Enzx9E12r1entFtYf1mXqE2vIDOqDoO6e1rjrkWi4LKpbSEgqaeAADiSepAwQTvjNPls7R7Zdn4jFqt13kuyHAhXDDUlLIIyVKUrCQB5E/GkyXFYmx1xpTSXWVjCkqGQakWy7akszaY8C6MyIadktT2ONaB0AWkgkeuT51lazQOXL1jIMZp1C7cNNePvZBG1ZrP7O5tjuq7voK8ItHeHL8F4cUdzfPLOw6Yxt0IqLK1Vq55Z7qZaYzeN8RFrI891ClZanr9JWl+Zd9Tvp2Uw1ksJI6FKcNj0JzSR0li/X4fuZcLlP08yRce0nX0K4rgxmrHcltpy45b21vNpPVJVxAcQ6jzqum68m6n1Ppe26qs6IzMe4NrdTkgOKJCQohW3CCckb5GRTLE09qzuu7i6YjxGEfcQ9ObQSMdEoCgPnVPqaxXN62qVqGwSrd3OVNz2nEPpjkH7xKDxBPU7DYdMVI00bfDZ4vtxOB3zyvEae3SczZ7dYbi2yyqfGuSFsKJ4VpSkFSgCN+E4SD03HXFKjva3rmYgy7dYoyImMjLC3M+YORkfCq5mTdNYXOKb0lN7kW9HdxY9vSFhYOMuuHPCnOBzIzjltTe3YNYrRxI09GaGThD1xQFAeYSkgZ8jUa6qsZtbH7zrO/wCAZnxZpWt9fW8p/wCJ7PbI608LyLe2VSEEjdCkkgpI8iPWtF0jpa16TtggWlnhSfeddXut1Xio/pyFZPc7Lc2imTedKT47oOPa4K0vLQM9FNHjx8OtSLLf7y2gpsmqXZKGyQpi4tB9SDnkonhcGOWCTXflSxxWwb9j+kPi4+oYmo6ovx0/GakqtdwnMrXwOGE13hZH4lJznHpWe6p7VnJTqLHp23To8yVhKpMpotllBOCtKDuSBnc4Ax1ro7qXWTrXAm5WtkqGC43CUVDzGV4zVYxCCJj06VIfmT3hhyVJUFLKfwjAwlPkNqtp6fazeMYEg+pQDg5nSFEZgxGosZHAy0nhQny/3vXK8Tk222SJasZbbJSM81dB88VMpX1Mld4vNt0+wfddX3snGdkDxPhjPxxW+dqL7CI1rveOHY5Z1MWpEt8Zfmq9oWrxB+79N/ia1kDAqn03DTGhICUBICQEjwAq5rytthscsfOaoGBiFFFFVzsKKKKIRY7QdPjUWmJsIJBeUjiZJ2w4N07+GfpWW6XuC51sCJORMiq7iQg8wpO2/wAvnmt3WApJB5EViWubYrSms03ZAItt1VwSNtm3Oh+PP/1Vq9Mv2saj+UX1Fe5ZNqPOkqjMhTbDsh1biW2mmscS1qOAN9h61Iqp1Q87GtSX40hEd9qQwpt5zIQ2rvE4Kv8AKOta2oYrUzDuBEKwGcAxwtHZ65LQmVrCXxpB4vs6M5wsJHQOK5r89wnyq0f13oyw93a4ctlTqfdah21gunI24QEDAPkcUgT5BvSkmXKueoikZ4ZJMG35znPABxufl51IZbnIZ7pM0Q2SMFi1sJioIzt7ycr/ANVefXT6jUHdj9ZomyusYjwdcynAHImkNQvsqJAWY6W8/wBKlAj4iubfabp9MxEK8NzrO87kJFxjKbQrG33uWPPl50kC1xPvKbW4rqt11a1H1UokmvruZkdlTcKa4thQPHDnkyYzg/CUKJKR/KRVz9NuUZGDILqqzNAuGodIaMiLfW/BholLL3dxUAqfUeaglPPpvUJntDXLdKbdpPUUpvAId9lDSVenGRSFbYphvOOWi1xNPrUolb7DntD6j1CFLThtHljPpUhduYeWXJS5ElwnJckSFuqz6qO3wqFXT7rBnt951tSi+8eH+0i1W4JN+gXe05+8uTCUUJPhxIyD8K8kQNHa9SJdvlsLmpT7syC4G5De2wPUjf7qgR5UlIhqZVxwp9xhqzn93lrCfigkpPxFQp9vMl9t2db4c/usYfjD2OYk+KXEe4o89lJG/WizQX18gZ+06uorbgyzuFuu2nLgxBu6m5MeSpSYs5r3SsgZ4XEdFYBORsfKulUrtyVMudniOXm6S22e8WiHdI2H2FBPCFF1I4XE46gk77+V1Wr093erx9xE9SqhxtnKVIbiRnZD6uFppJWs+QqN2VWp253CXqGUj3pa+FkEbobB3/ID+mqfUSnrzc4mnIKjxvLC5Sh/A3z/AC3+XjW06UtLdtt7LTSOBttAShPgAKp6nftT4Y7n+Jfpa8DcZdsoCG0pSMACulFFYUchRRRRCFFFFEIVR6usEbUNlkwJScpdTgEc0noR5g71eV4RnY11WKkEQn57Q7f9ONCDcrLLlNxj3aJMYcfGkcjjptXg1la8lExmZF8n2Nj8ia3t+3x3t1NjPjVdJ05Ff+8lJ/mGa1E6o2MMuYu2mQmZE1qiyvjiFxaGei8p/MVJavFsd/w7hFV/5qf70/StBWiSD30GG4fFTCT+lU8vsrsLpybcwP8Aw1rR+RFXr1Ss91lfyg8jKBM2Ir7suOfR1P8AevsPMnk62f6xU5fZLYukMj0kL/U1xV2S2T/l3P8Arqqf9Tp95z5T3nDvmhzdbA/nFfCpkVP3pTA9XU/3qSOyWyf8u5/11V1R2S2Lb90UfWQv9DR/U6feHyfvKtd2tzYyufFT6vJ/vUZzUdmbGVXFg/yq4vypmj9ldhbXkW9sn/O64r81VbxuzyzsEKRboSSOvcpJ+dQbqtY7Azvyg9Zmrms7TsI/tEpX4WWTkfPFeovl1mJP2Xpyes42U+O7T8+X1rZI2mYjOOFCE4/CkCp7VqitnPBk+dUt1Q/hXEmumUTOOzTSMmKt+4XZINxlr4nVZzwDOyR08/l4VqjaAhASBgAYr5aZbaGG0hNdazLLGscs0YAwMQoooqE7Ciiii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BDAAkGBwgHBgkIBwgKCgkLDRYPDQwMDRsUFRAWIB0iIiAdHx8kKDQsJCYxJx8fLT0tMTU3Ojo6Iys/RD84QzQ5Ojf/2wBDAQoKCg0MDRoPDxo3JR8lNzc3Nzc3Nzc3Nzc3Nzc3Nzc3Nzc3Nzc3Nzc3Nzc3Nzc3Nzc3Nzc3Nzc3Nzc3Nzc3Nzf/wAARCACfAKMDASIAAhEBAxEB/8QAHAAAAgMBAQEBAAAAAAAAAAAAAAYEBQcDAQII/8QARBAAAQMDAgMFBQUGBAMJAAAAAQIDBAAFEQYhEjFBBxNRYXEUIoGRoRUyUrHBIyRCcoLRM2Ki8BZUk0Njc4OSssLS4f/EABoBAAIDAQEAAAAAAAAAAAAAAAAEAgMFAQb/xAAxEQACAgEDAgQEBQQDAAAAAAABAgADEQQSIQUxIkFRYRMUMnFCgZGhsRUjUuEzNNH/2gAMAwEAAhEDEQA/ANxoooohCiiiiEKKK8JohPa8yBUK6XaDaIipdzlMxmE81urCRnwHifKsuvXajc7045D0TBUlvcKuMpGEp80pP659Kup09lx8AkWYL3mpXS6QLXHMi5TGIzQ/jeWEis8ufa9FdecjaWtUu6PJOO+Ke7Z9c8/mBSeNOmfJE3Uk5+6S/wDvVkIT5AeHly8qu2mm2Ww2y2ltsckpAAHwrWp6Wi82HMVfVAcLOkbtSv8Aa3FHUtiS5GJJD0DfgHgQSQfXIp/01rOxakbSq2T21uEZLC/dcT6pO9Z+Kprnpm3z3O/QhUaUCCmQweFQPj4fHnU7um1PyvBkU1X+U3oEHlXtYfbdY6s0moJugN8tgOO9SMPNgY5+Xrn1FabpXWll1RHC7ZKQXQMrjrOHEeqf15Vk36S2n6hxG1cN2jHRXgOa9paThRRRRCFFFFEIUUUUQhRRRRCFFB5VGmzY0CK5KmvoYYaSVOOLOAkDxo5hJGRz6Vnuse02Ha31WywN/at13TwNHLbRBweJQ6jwHxxSrqbW121o45b9NKdt9nBKXppBSt3yT1A8ufjjkeVns0K0M91Ea94jC3CPeX6/2rX0vTs+K39ItbeF4HeQF2e4X6aLjq+Yqa9zRGScNtZ6AD9PiTV3+wisAZbZZQNuSUpAqnOpoK5kRholxiStTXtII4EuJ/gPXPL1BGM0pahfmqYkwrmoSZltkiU2pbezzBODkDbYlOR4Z8Kds1KVJ/b5xF/hvYfFxHWZf7fGtzs9L6JDDKglZjqC8E+h865Xa+t2y4W5h5LaWJfFxPrc4Q3gAjPzpYiQX0pvMB2CCq4xw7Heit4YOEkpSANknOeZ/wD22dsUy5w9PmY20lcMj2pp8hXGkYB5ZByBn41WL7rAdo5/3z+06aq1PMsLFfk3abdGUBruYa0hDqF8QWk8W+f6a+bJqRq73GVFajLbS17zbylZDyc4yBjYfOoS9MSGReE26QxGauHAAlDZHdpGcgAbb5NRWLJdLHclSIfHPZRAWyzhKEKScgpSRnJ360fF1C7dw4HeG2ps4MZ4VyhTVSURnkrVGWW3diOEjb++9V1z00xIkpmW51dvuCTxJfZON/MD15ikl+BJtrqLStSm1XaO07JdWrdvBKl7fD6VbN366xYxvAKVWx2SGGISx75QBgKSfHb471xNdnw2L9534JXlDH7TnabcLPIbtmtWSEnARcWxlKv5gB9R8RWsQZsadHQ/EfbeaWkKS4hQUlQPUEVjs1qFK4oEsMOFSSrulkFRA24sc+vOqaA/e9ByDKs63JtpJy7BWo5bHPKeePUfEHnVep6er+Krg+ksq1GeGn6EyDyopb0hq626ogJkwXRx8ltK++2rwI/3mmMHIrFZSpIMbzPaKKK5CFFFFEIUV5mq7UF5hWG2PXK4vBqOynJPVR6JA6k8gK6AScCE8v8AfINgtr1wujyWo7Y681HokDqTWJXSfdO0KcJVyLsOxIVmNCSrBdH4leJ5b/LqaJL8/Xd0TeL2lTVsbVmDCztj8SvHO3r6c73ACQAAAOgGK39HohUNz/V/ESuv/Cs4KVGt0MqJQxGYRvtwpSBSZqvUTzkQBhb8P3kPw3kK92Uj9COeD4fPrqWRHu93FmuEt63R054OJGEyF9DxcsDerG3My57Miyajhd4lpA4ZKAAhxPIEeCtjy8OnXltrXE1ocf8Avv6SCKEwzd5RRLRNuE5+JOYBgzkiSiZGSAkODk4M8ic4I577eNM9t08liQ7LuUpdxlOtdyVPpHCEZzjh+H+81aQYjMCK1FjJKWWk8KQTk15YLS5ftQzbbNvMu3rS0HYaIzaOF1vkokqSSVA8x4EVxq69KgdwTO72uYqpxCVLiwGkrkvtR2ieFJWsIHoOVcBMfuMqLA082zPmygVIy4A02gEAuLUOgzyG56Va6etf2P2qOWvUIbn99A47XJcbAAAI4xw8uPY5PPCRyBqz0lbWrd2uasSxHZYZciRnGkNgAYKRxEAcveBJpW7qbnIrGBLE0q92OZS3i06i042mZdBBlW7iSl5+JxIVHztlSVE5TkjcHbnyqN9owRJET2xj2g/9l3g4vlWoa2DJ0bfPahxMi3vlY8uA/WkAQLFaew5mZcbcwrit6HAQ2A4t5eOAhQGQeJQ36c6hT1K1BhuZJ9MjduJBmQ401stS2EOpII94bjPPB6UrTtIyGSy7aZa3VMrywxOdKm2B4p8SP95pugaZmJ0YzftS6hkwD7Ol3uo8dGRxAcAIUCSskgYHU4qLaDOVbWFXQIEspJcCBgb8tvHGM+dPJZTrGxtPHnFyr0DOfymfwWnI9ymy5iXBLtkVxciQt7jLjytkYPhg7CmvTGo4t0ZjxS8p6aGUl5QZUEhXUE4x+nOpGoLE1c2MoSO9SsOlGeFL5AOAvAyRSfcBeZExuzynVx5bjiCyxCwhgNnmskbnGDt5VTizStxyP5/3LcpcvvGidaJltn/bWmXVRpqTlbCThDw6jHLfw/I71pXZ9r6LqaOY749muTAw/HXnIPLIJ5jb1HWk5iSwp9UNMlLkhpAK0lWVY5ZNVN9sa5Ehu6WlxUa6sHiQ4ggd4R0Pnjbw6Ham9Rpk1K5HeQqvKna038HNe1nvZtr5vUDKoFwCY92jDheZO3FjYqT8eY6GtBBBGa89ZW1bbW7x4EHtPaKKKhOyPNlMQojsqW6hphpBW44tWAkDmSawq63B/tBvpuEgLRp+IsiHHWMd6oc1KHXP0GB4029uL7q7dZ7cHFojTJ6G3wnbjT4fPf5VVMtIYZQ0ygIaQOFCE8kitnpmnXHxT3iuptKjAn1gDYbDpVRqK5IiNsQgtxMicsstFogKR4q38Mirj0qkummYN3nKk3AuvDug222FFIb3O4x19c1o3iwphO8SrK7stKS4w9SPwnLRNhRrilfutTeIJLe/3iOefT603wWPZIUeLxqWWW0o4lHJOABn6VWWKIu2yZEJd3XMQlCVNsOAFbQ35nn6VdVXpqgPHzn3k7Xz4YVX3gyYrbN0t+063L9oZwfvgfeQfJScj5VYUYHUZ8jV9tYsQofOVoxVgRLPtRlN/Zml9YwMKRCnsul1JH+A4PeGfA4SNvGrE5R2yRnmXFd1MsigoY2VwrBBz/VVPpi0Oag7LLrpZK21SIjzsZlTyjhPvd43xHc7BQ6bbVP17MVZnbK1aGC9q2WwYEJSSSlpB4eNwjlgYByR5nYGvJkEHBmwDmXfao8trs8vqmyQTFKT6EgH6E0nasjrWns+0O4UupcSyqXgZC0MoSMEHmDhR+FQ5dpu2ix7Lq64O33TF6WGrg6eJBiOKIwvOSQnPXIG3IHAOgStMiZrm16jLrSo8GCtppIJ4gtW3F4EcKlDfxrkIu9os4zdRQbMg/u8FoTH09FOKylseeMLV68NVFRI8xy6XO73Z3H71NWlrc7NN+4gf6Sf6ql16Tp9QSgH15mZqG3PCqS/2lUlftkWUmE8EFEiSB73c4yQD0Ow38Ku65SnmY8Zx2SpKWUJJWVcgKZtrV1w0qRirZEzbSs5uHJlybZDccK3AFyJSwltlkHfKvxH/ea0qO+1KYQ+wsONOJCkqB2INLkbSkGU6mRJkmXCzxxY6DwtISeWyefr1pkZabYaQ0yhLbaBhKUJwAPIUroqrEBDdpdqHVjxKW/2h9yS1eLOss3aMeJCknHeeR+GR8cGtM7O9ZM6ntnvjup7B4JLJ2KFeQ8D/vlShVD+0tGvrLLtyi25NUpuQkcnAAMkjx3+lGu0621k+Yk9NaQdpn6AFFRmHyplBUCSRvRXnI/M57dWlJstqmJG0e4tqUfAEK/XFVlNPbHCEzQdwxzZCXgeo4VA/lmk+C8JEKO8ndLjaVA+OQK3+ltmnHpEdWOQZ3rnJebjR3X3jhtpClqPgAMmulK/aDLdbswhRgpT0tWCE9EAjJ+ZSPjTt9nw6y/pFq13MBOuikLfhSbs+n9vcH1OZI3CBslPoN6Y6jW2KmDb40VG6WWkozjngbn571JooTZWAe8LG3MTCiigc6tMhLTs0eMbWF7hlS+GXFZlIT/DxJJbWfX7lSru43A7abPIlvBLc22ORmAo7d4FZ+BIOPP5UvW+aLTq+wTVAlL75gLO5wHQOH/UlPzrt2iWd7WvaJbbRCmOQlW+I48JYbKgl0FJwNxuMoOfPxrzGtTZewmrQ26sGNPbDKjxezu7CSpI75tLTYJ3UsqGAPln4VPQ6jT3Zy245xKRb7QnkRk8DQ+u1ZhrPSOuNSWWVN1HcI+bYe7iQ4yQoSlZCSs4Vso5GM7+Q6tOt7wzd+zq2Ro5KDdnWY62knBb4SFOoOOXDwKSaWCljgSwnAzFyxMKi2WCyse+lhHHn8RGT9anUUV65F2qBMdjkkwr4faQ+y406kKbcSUqSeoIwa+6PSpEZGJwHBzFXQ764/t9jfUSu3unuyerZJ/X86aqTJ5Fs7QIslAIanNJbdIBOFH3QT4bhP1pzpXSHCmv/E4/Lylt3cN6wNUbmXu0XT7I37tDjn+lX/1q8qp0w0J3ae67wZTDihGT0UrHL4FVS1TbaWPtJacZebfHRhhAx0orq2nhbSPAUV5aacqtWwBctOXGGRkvR1oA8yNqxrRUkydNxCo5U2C2fgTj6Yrenk8Tah4isFsrP2ZqLUFmO3cSi63v/AvcDHkMfOtfpL8skV1S5XMvK4Q7S5fbleoUYJExu0AxlL5BanQQD5EtgV3FRIGpoWktaxJFxc4ItxjKjvLwT3RSoFCj5ZUQac6j/wBc/lF9N/yT5ttyamsq3DchpRRIYUcLZcGykqHkQa5uXeOZqYEJDtwnK3EaIjvFY23ONkjcczWkTYeib+8zKmNWWc8+AG3FFtSl55eZpggW2FbWAxb4jEZofwMthA+lZ56pbswBz6xgaRN2ZkVzses4tjl3R2PaIKGGi6WX3lOOBI3OSn3c49R51WWiZdQm2pvUeMkXKH7XFkR1HCkjGUqSeSgCPLenHt6uy7bokxGOIO3F9LGU8+Ee8r54A+NVepowi32yW5toNptFmHEEnq4QkJHp3SvmKr0+qva5ctJWU1hDxKqREk6lmuafs7ZVKSEOPySvhTC3ylZI34tsgDf05196VYGious74zNVcXWlpgQX3gol98/e2zuO8UBz/hPKpdvdns6Rsmn9OOhF81GgzZssfeYaX95zbcEApSn023qg1V7RHnxrVpWGZFk0UpqVMUVJ/avZClKV4nZQ5fj6YpfUXm6zcZZXWEXAjDYbTc7MZ+jdSTg+dRxXZUOSkY4ZOMuJHmCUqHLcedLOn9OybbZ4uoGFvXSMz3jM9jOXbc8D+0UlOfeBwM43xg71p+ro6dW6LiX2xArnRQi425WcHiG5SceIyCPEUoR7o1ZfY+0CwpIsV1WEX6HnIjukgd4kAdFE+ueW+1SOUYMO4k2UMMGcpU9Ddu9sjoMkLCO5S2f8RSyEpAPmVAVHtUPVtw1bOsLv2REkRWEvFDgWsKScbpIIJwTgnlmuV9jfZruomLc6lbEaQmfC4cEJzwvhO2NuIbDwIq6v1xVau2jTt2aWUwb1AQyVq5K4iQEj490fjWjqtZaQpU4BEWqpTkHnmRrgzerChS9RWvuoyec6GovMepGOJI8yMedetzYrzPfNSmFNYyFpcBHzrZykKBBAIOxpXvVm0VFkMP3mBZmXnF8LKn20JKlc9s865V1O1RhhmdfSo3biZqq0/aemdQamdKkxW0spgrH8YacClrHgCr3R4gHyqyByAfHepvajrKyC2sabt8lmQ9MkNNPIjEKSyzxAnONskbAedQsY2HSmumOzl3PnKdUAoUCHmTjzqP2OMe23W9XNQB76WUJVnoMn/wCQrhfpnsFmlyQcKQ2Qn+Y7D6kU09jVtEPTENRHvOpLxOOfFuPpirepPtpx6zukXuZo45CivaK89Hp8nlWL6/iJtHaTDn4CW7mwWVqxgFxOACfUcI+FbUazntttK5emBcI4/b255MhJHgNlfDG/9NN6Gz4d4PrIWLuUiUfPnVVepsayyLffZUVMlMJ7hWypAV3jbnurAztnkR5jHWp8KSiZDZkt7pdQFj4iudzgs3OA9CkA928nhJHMHoR6c639RX8SplEzK22OCY72Rvs8fbYvVtasTatnEvcLaFtk+Od0n1p1G/KsP0pqzRK0hN70mxHuUVzgckx7YHG1rSfvDAJScjOMbeJrXbDemL5DVLix5bTPeFCDJYU0XAAPeSFb8O/PyNeVxia0Q+1tpT2qdDtrdDcf7SClFSQUlQUgpGfE4I+Ndtd2C6t6hN8tsJdwjPx0MSY7OO9QUFRStIJAUCFEEc8451K7ZrPMn6ZZuNsBVMtElMxtAGSoJ5/Ln8KZNI6lgaqsbFzty8pX7rrf8TSxzSodD+YIPWp1u1bBl7icZQwwYidj+mrla1Xi7XGHKjl1tMe3szSe8bZTk8O5PCnPCMf5ak9jK4bfZm5OmqQgOOyHZjzhHvbnKlE/5QOdaYrcYrILzFc0LeLnDfixZekr2hx4x5D/AHIacAyttKztxK5pSSM42xwnMDOxk7F0Ib0FHSyHfZzJfLHeDCi2XDwn5VR9n8CPcne0OxgB63OXFxKE4KQCvjCgPThSM+Wa+XO1FAtCYWldPvR5IS0xDjzSlniKjwo7tsElYT1xgDbJ3p10Bpk6YsXs8h0PT5LhkzXhyW8rHFjyGMDYcs43ohMi05pLVUe0SbKLLLROfWpJlSVpDDY4QkHiySQAkYABpm7ZYybXbNIKYSlT8K4NNtLUMHCUjbyBKRWt5rKb1KTrztMt1nguFdqsC/aprqE5Sp8KwEZ8sY8/e8Km1jMAD5SIUAkjzmrCl7Uz2lH3EQNTOWla0J79DE1SMpG44gFdOYpgzgb7+lZjftbaZmoUL7o26yJUdRSI8q1pWoeYJJTj41CSi3qG46TuOobbY9LRYYjxXTNeehspSlbqU4QAocwMknpkAVZZzvVDpxyDdpEu+w7XGtzb57lmNHbCUttp9AOJRO5PoOlX1ei6dXspyfPmZuqbc+Is62KpSbfZ2s95OkAHG+Eg7/U/Q1t2l4iIlubbQnhQhIQkeAAx+lYzp5r7d7RHXyOKPa0d2nH4zkZ/93yFbxCaDUZtIHIUh1S3NgT0jdCbUkiiiisyXwqFd4bVwt0iJIQFtPNqQtJ6gjBqbXiqASORCfn7SgdgKnWKUf3i2vqRvtxIJJB/P5imCuPaZB+wNaQL42giNcP3aUocuL+Enzx9E12r1entFtYf1mXqE2vIDOqDoO6e1rjrkWi4LKpbSEgqaeAADiSepAwQTvjNPls7R7Zdn4jFqt13kuyHAhXDDUlLIIyVKUrCQB5E/GkyXFYmx1xpTSXWVjCkqGQakWy7akszaY8C6MyIadktT2ONaB0AWkgkeuT51lazQOXL1jIMZp1C7cNNePvZBG1ZrP7O5tjuq7voK8ItHeHL8F4cUdzfPLOw6Yxt0IqLK1Vq55Z7qZaYzeN8RFrI891ClZanr9JWl+Zd9Tvp2Uw1ksJI6FKcNj0JzSR0li/X4fuZcLlP08yRce0nX0K4rgxmrHcltpy45b21vNpPVJVxAcQ6jzqum68m6n1Ppe26qs6IzMe4NrdTkgOKJCQohW3CCckb5GRTLE09qzuu7i6YjxGEfcQ9ObQSMdEoCgPnVPqaxXN62qVqGwSrd3OVNz2nEPpjkH7xKDxBPU7DYdMVI00bfDZ4vtxOB3zyvEae3SczZ7dYbi2yyqfGuSFsKJ4VpSkFSgCN+E4SD03HXFKjva3rmYgy7dYoyImMjLC3M+YORkfCq5mTdNYXOKb0lN7kW9HdxY9vSFhYOMuuHPCnOBzIzjltTe3YNYrRxI09GaGThD1xQFAeYSkgZ8jUa6qsZtbH7zrO/wCAZnxZpWt9fW8p/wCJ7PbI608LyLe2VSEEjdCkkgpI8iPWtF0jpa16TtggWlnhSfeddXut1Xio/pyFZPc7Lc2imTedKT47oOPa4K0vLQM9FNHjx8OtSLLf7y2gpsmqXZKGyQpi4tB9SDnkonhcGOWCTXflSxxWwb9j+kPi4+oYmo6ovx0/GakqtdwnMrXwOGE13hZH4lJznHpWe6p7VnJTqLHp23To8yVhKpMpotllBOCtKDuSBnc4Ax1ro7qXWTrXAm5WtkqGC43CUVDzGV4zVYxCCJj06VIfmT3hhyVJUFLKfwjAwlPkNqtp6fazeMYEg+pQDg5nSFEZgxGosZHAy0nhQny/3vXK8Tk222SJasZbbJSM81dB88VMpX1Mld4vNt0+wfddX3snGdkDxPhjPxxW+dqL7CI1rveOHY5Z1MWpEt8Zfmq9oWrxB+79N/ia1kDAqn03DTGhICUBICQEjwAq5rytthscsfOaoGBiFFFFVzsKKKKIRY7QdPjUWmJsIJBeUjiZJ2w4N07+GfpWW6XuC51sCJORMiq7iQg8wpO2/wAvnmt3WApJB5EViWubYrSms03ZAItt1VwSNtm3Oh+PP/1Vq9Mv2saj+UX1Fe5ZNqPOkqjMhTbDsh1biW2mmscS1qOAN9h61Iqp1Q87GtSX40hEd9qQwpt5zIQ2rvE4Kv8AKOta2oYrUzDuBEKwGcAxwtHZ65LQmVrCXxpB4vs6M5wsJHQOK5r89wnyq0f13oyw93a4ctlTqfdah21gunI24QEDAPkcUgT5BvSkmXKueoikZ4ZJMG35znPABxufl51IZbnIZ7pM0Q2SMFi1sJioIzt7ycr/ANVefXT6jUHdj9ZomyusYjwdcynAHImkNQvsqJAWY6W8/wBKlAj4iubfabp9MxEK8NzrO87kJFxjKbQrG33uWPPl50kC1xPvKbW4rqt11a1H1UokmvruZkdlTcKa4thQPHDnkyYzg/CUKJKR/KRVz9NuUZGDILqqzNAuGodIaMiLfW/BholLL3dxUAqfUeaglPPpvUJntDXLdKbdpPUUpvAId9lDSVenGRSFbYphvOOWi1xNPrUolb7DntD6j1CFLThtHljPpUhduYeWXJS5ElwnJckSFuqz6qO3wqFXT7rBnt951tSi+8eH+0i1W4JN+gXe05+8uTCUUJPhxIyD8K8kQNHa9SJdvlsLmpT7syC4G5De2wPUjf7qgR5UlIhqZVxwp9xhqzn93lrCfigkpPxFQp9vMl9t2db4c/usYfjD2OYk+KXEe4o89lJG/WizQX18gZ+06uorbgyzuFuu2nLgxBu6m5MeSpSYs5r3SsgZ4XEdFYBORsfKulUrtyVMudniOXm6S22e8WiHdI2H2FBPCFF1I4XE46gk77+V1Wr093erx9xE9SqhxtnKVIbiRnZD6uFppJWs+QqN2VWp253CXqGUj3pa+FkEbobB3/ID+mqfUSnrzc4mnIKjxvLC5Sh/A3z/AC3+XjW06UtLdtt7LTSOBttAShPgAKp6nftT4Y7n+Jfpa8DcZdsoCG0pSMACulFFYUchRRRRCFFFFEIVR6usEbUNlkwJScpdTgEc0noR5g71eV4RnY11WKkEQn57Q7f9ONCDcrLLlNxj3aJMYcfGkcjjptXg1la8lExmZF8n2Nj8ia3t+3x3t1NjPjVdJ05Ff+8lJ/mGa1E6o2MMuYu2mQmZE1qiyvjiFxaGei8p/MVJavFsd/w7hFV/5qf70/StBWiSD30GG4fFTCT+lU8vsrsLpybcwP8Aw1rR+RFXr1Ss91lfyg8jKBM2Ir7suOfR1P8AevsPMnk62f6xU5fZLYukMj0kL/U1xV2S2T/l3P8Arqqf9Tp95z5T3nDvmhzdbA/nFfCpkVP3pTA9XU/3qSOyWyf8u5/11V1R2S2Lb90UfWQv9DR/U6feHyfvKtd2tzYyufFT6vJ/vUZzUdmbGVXFg/yq4vypmj9ldhbXkW9sn/O64r81VbxuzyzsEKRboSSOvcpJ+dQbqtY7Azvyg9Zmrms7TsI/tEpX4WWTkfPFeovl1mJP2Xpyes42U+O7T8+X1rZI2mYjOOFCE4/CkCp7VqitnPBk+dUt1Q/hXEmumUTOOzTSMmKt+4XZINxlr4nVZzwDOyR08/l4VqjaAhASBgAYr5aZbaGG0hNdazLLGscs0YAwMQoooqE7CiiiiE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32727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645376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5496" y="38076"/>
            <a:ext cx="822960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400" b="1" dirty="0" smtClean="0">
                <a:solidFill>
                  <a:srgbClr val="FFFF00"/>
                </a:solidFill>
              </a:rPr>
              <a:t>PROFIL KUALIFIKASI DOSEN INDONESIA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2910374"/>
              </p:ext>
            </p:extLst>
          </p:nvPr>
        </p:nvGraphicFramePr>
        <p:xfrm>
          <a:off x="251520" y="2060848"/>
          <a:ext cx="501588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76"/>
                <a:gridCol w="1728192"/>
                <a:gridCol w="1440160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Kualifikasi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Persentase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Doktor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18.031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Spesialis</a:t>
                      </a:r>
                      <a:r>
                        <a:rPr lang="id-ID" baseline="0" dirty="0" smtClean="0"/>
                        <a:t>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101.682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48,87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Spesialis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2.344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Sarjana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81.280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4.278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JUMLAH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d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id-ID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6457528"/>
            <a:ext cx="570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Sumber: Ditendik DIKTI 2012</a:t>
            </a:r>
            <a:endParaRPr lang="en-US" dirty="0"/>
          </a:p>
        </p:txBody>
      </p:sp>
      <p:pic>
        <p:nvPicPr>
          <p:cNvPr id="9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78" y="144445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KESELURUHAN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0474346"/>
              </p:ext>
            </p:extLst>
          </p:nvPr>
        </p:nvGraphicFramePr>
        <p:xfrm>
          <a:off x="5760462" y="1704960"/>
          <a:ext cx="3276034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826"/>
                <a:gridCol w="1080120"/>
                <a:gridCol w="792088"/>
              </a:tblGrid>
              <a:tr h="190500">
                <a:tc>
                  <a:txBody>
                    <a:bodyPr/>
                    <a:lstStyle/>
                    <a:p>
                      <a:pPr indent="-180340" algn="just">
                        <a:lnSpc>
                          <a:spcPct val="100000"/>
                        </a:lnSpc>
                      </a:pPr>
                      <a:r>
                        <a:rPr lang="id-ID" sz="2000" dirty="0" smtClean="0">
                          <a:effectLst/>
                          <a:latin typeface="Times New Roman"/>
                        </a:rPr>
                        <a:t>Jabatan Akademik</a:t>
                      </a:r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Jumlah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-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Profesor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-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r>
                        <a:rPr lang="id-ID" sz="1800" dirty="0" smtClean="0">
                          <a:effectLst/>
                        </a:rPr>
                        <a:t>.633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10,3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Lektor Kepala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-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</a:t>
                      </a:r>
                      <a:r>
                        <a:rPr lang="id-ID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090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50,3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-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</a:t>
                      </a:r>
                      <a:r>
                        <a:rPr lang="id-ID" sz="1800" dirty="0">
                          <a:effectLst/>
                        </a:rPr>
                        <a:t>k</a:t>
                      </a:r>
                      <a:r>
                        <a:rPr lang="en-US" sz="1800" dirty="0">
                          <a:effectLst/>
                        </a:rPr>
                        <a:t>tor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-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</a:t>
                      </a:r>
                      <a:r>
                        <a:rPr lang="id-ID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280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41,7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-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-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44.993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id-ID" sz="1800" dirty="0" smtClean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75094" y="1259792"/>
            <a:ext cx="30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TERSERTIFIKASI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4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84" t="24374" r="20807" b="28142"/>
          <a:stretch/>
        </p:blipFill>
        <p:spPr bwMode="auto">
          <a:xfrm>
            <a:off x="971600" y="1052736"/>
            <a:ext cx="7416824" cy="486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29308" y="6381328"/>
            <a:ext cx="7319156" cy="42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r>
              <a:rPr lang="en-US" sz="2000" b="1" dirty="0" err="1" smtClean="0">
                <a:solidFill>
                  <a:srgbClr val="000099"/>
                </a:solidFill>
              </a:rPr>
              <a:t>Sumber</a:t>
            </a:r>
            <a:r>
              <a:rPr lang="en-US" sz="2000" b="1" dirty="0" smtClean="0">
                <a:solidFill>
                  <a:srgbClr val="000099"/>
                </a:solidFill>
              </a:rPr>
              <a:t>: SCIMAGO Journal Ranking (http://www.scimagojr.com)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496" y="38076"/>
            <a:ext cx="822960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PERBANDINGAN JUMLAH PUBLIKASI TERINDEKS DI SCOPUS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8602316"/>
              </p:ext>
            </p:extLst>
          </p:nvPr>
        </p:nvGraphicFramePr>
        <p:xfrm>
          <a:off x="1907704" y="2529448"/>
          <a:ext cx="4261792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237456"/>
                <a:gridCol w="1152128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PTN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1627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2777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id-ID" sz="1600" dirty="0" smtClean="0"/>
                        <a:t>Publikasi</a:t>
                      </a:r>
                      <a:r>
                        <a:rPr lang="id-ID" sz="1600" baseline="0" dirty="0" smtClean="0"/>
                        <a:t> di jurnal internasional dosen tersertifikasi (DIKTI 2012)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rved Up Arrow 2"/>
          <p:cNvSpPr/>
          <p:nvPr/>
        </p:nvSpPr>
        <p:spPr>
          <a:xfrm rot="14794942">
            <a:off x="5794113" y="3629901"/>
            <a:ext cx="1447464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7704" y="1052736"/>
            <a:ext cx="4320480" cy="1368152"/>
            <a:chOff x="1907704" y="1052736"/>
            <a:chExt cx="4320480" cy="1368152"/>
          </a:xfrm>
        </p:grpSpPr>
        <p:sp>
          <p:nvSpPr>
            <p:cNvPr id="7" name="Up Arrow 6"/>
            <p:cNvSpPr/>
            <p:nvPr/>
          </p:nvSpPr>
          <p:spPr>
            <a:xfrm>
              <a:off x="3697560" y="1988840"/>
              <a:ext cx="658416" cy="432048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7704" y="1052736"/>
              <a:ext cx="4320480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400" dirty="0" smtClean="0"/>
                <a:t>Perlu peningkatan kualitas publikasi</a:t>
              </a:r>
              <a:endParaRPr lang="en-US" sz="24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0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68" t="44322" r="21413" b="5052"/>
          <a:stretch/>
        </p:blipFill>
        <p:spPr bwMode="auto">
          <a:xfrm>
            <a:off x="1043608" y="980728"/>
            <a:ext cx="736061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229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900" b="1" dirty="0" smtClean="0">
                <a:solidFill>
                  <a:srgbClr val="FFFF00"/>
                </a:solidFill>
              </a:rPr>
              <a:t>PERBANDINGAN</a:t>
            </a:r>
            <a:r>
              <a:rPr lang="en-US" sz="3200" b="1" dirty="0" smtClean="0">
                <a:solidFill>
                  <a:srgbClr val="FFFF00"/>
                </a:solidFill>
              </a:rPr>
              <a:t> JUMLAH SITASI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9308" y="6381328"/>
            <a:ext cx="7319156" cy="42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r>
              <a:rPr lang="en-US" sz="2000" b="1" dirty="0" err="1" smtClean="0">
                <a:solidFill>
                  <a:srgbClr val="000099"/>
                </a:solidFill>
              </a:rPr>
              <a:t>Sumber</a:t>
            </a:r>
            <a:r>
              <a:rPr lang="en-US" sz="2000" b="1" dirty="0" smtClean="0">
                <a:solidFill>
                  <a:srgbClr val="000099"/>
                </a:solidFill>
              </a:rPr>
              <a:t>: SCIMAGO Journal Ranking (http://www.scimagojr.com)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0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229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900" b="1" dirty="0" smtClean="0">
                <a:solidFill>
                  <a:srgbClr val="FFFF00"/>
                </a:solidFill>
              </a:rPr>
              <a:t>PERBANDINGAN</a:t>
            </a:r>
            <a:r>
              <a:rPr lang="en-US" sz="3200" b="1" dirty="0" smtClean="0">
                <a:solidFill>
                  <a:srgbClr val="FFFF00"/>
                </a:solidFill>
              </a:rPr>
              <a:t> JUMLAH </a:t>
            </a:r>
            <a:r>
              <a:rPr lang="id-ID" sz="3200" b="1" dirty="0" smtClean="0">
                <a:solidFill>
                  <a:srgbClr val="FFFF00"/>
                </a:solidFill>
              </a:rPr>
              <a:t>JURNAL TERINDEKS SJR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9308" y="6381328"/>
            <a:ext cx="7319156" cy="428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r>
              <a:rPr lang="en-US" sz="2000" b="1" dirty="0" err="1" smtClean="0">
                <a:solidFill>
                  <a:srgbClr val="000099"/>
                </a:solidFill>
              </a:rPr>
              <a:t>Sumber</a:t>
            </a:r>
            <a:r>
              <a:rPr lang="en-US" sz="2000" b="1" dirty="0" smtClean="0">
                <a:solidFill>
                  <a:srgbClr val="000099"/>
                </a:solidFill>
              </a:rPr>
              <a:t>: SCIMAGO Journal Ranking (</a:t>
            </a:r>
            <a:r>
              <a:rPr lang="id-ID" sz="2000" b="1" dirty="0" smtClean="0">
                <a:solidFill>
                  <a:srgbClr val="000099"/>
                </a:solidFill>
              </a:rPr>
              <a:t>November 2012, </a:t>
            </a:r>
            <a:r>
              <a:rPr lang="en-US" sz="2000" b="1" dirty="0" smtClean="0">
                <a:solidFill>
                  <a:srgbClr val="000099"/>
                </a:solidFill>
              </a:rPr>
              <a:t>http://www.scimagojr.com)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1326434"/>
              </p:ext>
            </p:extLst>
          </p:nvPr>
        </p:nvGraphicFramePr>
        <p:xfrm>
          <a:off x="1524000" y="1397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Nama Negara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Jumlah Jurnal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Indonesia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Malaysia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50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Thailand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21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Philiphines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China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543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Singapore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76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Vietnam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8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229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900" b="1" dirty="0" smtClean="0">
                <a:solidFill>
                  <a:srgbClr val="FFFF00"/>
                </a:solidFill>
              </a:rPr>
              <a:t>PROPORSI PUBLIKASI BERDASARKAN NEGARA  (10 BESAR)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4" r="821"/>
          <a:stretch/>
        </p:blipFill>
        <p:spPr bwMode="auto">
          <a:xfrm>
            <a:off x="35496" y="959743"/>
            <a:ext cx="6912768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664" y="2348880"/>
            <a:ext cx="2012824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151" y="6433591"/>
            <a:ext cx="8907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latin typeface="Arial" pitchFamily="34" charset="0"/>
                <a:cs typeface="Arial" pitchFamily="34" charset="0"/>
              </a:rPr>
              <a:t>The Royal Society, Knowledge, networks and nations: Global scientific collaboration in the 21st century  (2011)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7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81328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229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900" b="1" dirty="0" smtClean="0">
                <a:solidFill>
                  <a:srgbClr val="FFFF00"/>
                </a:solidFill>
              </a:rPr>
              <a:t>DUA PULUH KOTA DENGAN PUBLIKASI TERTINGGI DI DUNIA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1719"/>
            <a:ext cx="7416824" cy="504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45224"/>
            <a:ext cx="3279919" cy="78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719" y="5444697"/>
            <a:ext cx="2856778" cy="78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1" y="6433591"/>
            <a:ext cx="890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latin typeface="Arial" pitchFamily="34" charset="0"/>
                <a:cs typeface="Arial" pitchFamily="34" charset="0"/>
              </a:rPr>
              <a:t>The Royal Society, Knowledge, networks and nations: Global scientific collaboration in the 21st century  (2011)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7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9512" y="6309320"/>
            <a:ext cx="7200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600" b="1" dirty="0" smtClean="0">
                <a:solidFill>
                  <a:srgbClr val="FFFF00"/>
                </a:solidFill>
              </a:rPr>
              <a:t>STRATEGI PENINGKATAN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586" y="2945800"/>
            <a:ext cx="27003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REKAYASA: LEVERAGE SYSTEM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22622" y="2079963"/>
            <a:ext cx="0" cy="79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23374" y="2079963"/>
            <a:ext cx="0" cy="79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60604" y="2079963"/>
            <a:ext cx="0" cy="79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622622" y="3608512"/>
            <a:ext cx="0" cy="79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523374" y="3608512"/>
            <a:ext cx="0" cy="79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560604" y="3608512"/>
            <a:ext cx="0" cy="79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02542" y="4456227"/>
            <a:ext cx="1992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0000FF"/>
                </a:solidFill>
              </a:rPr>
              <a:t>Permenpan: Jabatan Akademik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8769" y="1412776"/>
            <a:ext cx="192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Peningkatan infrastruktur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95116" y="1412776"/>
            <a:ext cx="146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Anggaran penelitian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1102342" y="3016067"/>
            <a:ext cx="20882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8246" y="2007955"/>
            <a:ext cx="24482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d-ID" dirty="0" smtClean="0"/>
              <a:t>Pertumbuhan publikasi “tidur”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dirty="0" smtClean="0"/>
              <a:t>Jumlah doktor &lt; 10%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5" y="3693462"/>
            <a:ext cx="263126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d-ID" dirty="0"/>
              <a:t>Jumlah PT yang mempunyai publikasi di Jurnal Internasional bereputasi 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id-ID" dirty="0" smtClean="0"/>
              <a:t> rendah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14910" y="1719923"/>
            <a:ext cx="274957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d-ID" dirty="0" smtClean="0"/>
              <a:t>Pertumbuhan publikasi eksponensial “bangun”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dirty="0" smtClean="0"/>
              <a:t>Jumlah doktor menigkat signifikan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6918" y="3554963"/>
            <a:ext cx="250052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d-ID" dirty="0"/>
              <a:t>Jumlah PT yang mempunyai publikasi di Jurnal Internasional bereputasi </a:t>
            </a:r>
            <a:r>
              <a:rPr lang="id-ID" dirty="0" smtClean="0"/>
              <a:t>meningkat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6111071" y="3016067"/>
            <a:ext cx="20882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45224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5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9512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600" b="1" smtClean="0">
                <a:solidFill>
                  <a:srgbClr val="FFFF00"/>
                </a:solidFill>
              </a:rPr>
              <a:t>PERBANDINGAN </a:t>
            </a:r>
            <a:r>
              <a:rPr lang="en-US" sz="2600" b="1" smtClean="0">
                <a:solidFill>
                  <a:srgbClr val="FFFF00"/>
                </a:solidFill>
              </a:rPr>
              <a:t>KEPMENKOWASBANGPAN </a:t>
            </a:r>
            <a:r>
              <a:rPr lang="id-ID" sz="2600" b="1" smtClean="0">
                <a:solidFill>
                  <a:srgbClr val="FFFF00"/>
                </a:solidFill>
              </a:rPr>
              <a:t>DAN  PERMEN</a:t>
            </a:r>
            <a:r>
              <a:rPr lang="en-US" sz="2600" b="1" smtClean="0">
                <a:solidFill>
                  <a:srgbClr val="FFFF00"/>
                </a:solidFill>
              </a:rPr>
              <a:t>PAN RB</a:t>
            </a:r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5706486"/>
              </p:ext>
            </p:extLst>
          </p:nvPr>
        </p:nvGraphicFramePr>
        <p:xfrm>
          <a:off x="107504" y="980728"/>
          <a:ext cx="8856984" cy="449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776"/>
                <a:gridCol w="4942208"/>
              </a:tblGrid>
              <a:tr h="667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KEPMENKOWASBANGPA</a:t>
                      </a:r>
                      <a:r>
                        <a:rPr lang="id-ID" sz="2000" dirty="0" smtClean="0"/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NO. 38/KEP/MK.WASPAN/8/1999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aseline="0" smtClean="0"/>
                        <a:t> PERMEN</a:t>
                      </a:r>
                      <a:r>
                        <a:rPr lang="en-US" sz="2000" baseline="0" smtClean="0"/>
                        <a:t>PAN RB 17-</a:t>
                      </a:r>
                      <a:r>
                        <a:rPr lang="id-ID" sz="2000" baseline="0" smtClean="0"/>
                        <a:t> 201</a:t>
                      </a:r>
                      <a:r>
                        <a:rPr lang="en-US" sz="2000" baseline="0" smtClean="0"/>
                        <a:t>3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97374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berkedudukan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pejabat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fungsional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tugas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mengajar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20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Tugas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pokok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melaksanakan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pengajaran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pengabdian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ilmuwan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tugas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melaksanakan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pengabdian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Kedudukan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tenaga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berfungsi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martabat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pengetahuan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pengabdi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berfungsi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9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600" b="1" smtClean="0">
                <a:solidFill>
                  <a:srgbClr val="FFFF00"/>
                </a:solidFill>
              </a:rPr>
              <a:t>PERBANDINGAN </a:t>
            </a:r>
            <a:r>
              <a:rPr lang="en-US" sz="2600" b="1" smtClean="0">
                <a:solidFill>
                  <a:srgbClr val="FFFF00"/>
                </a:solidFill>
              </a:rPr>
              <a:t>KEMENKOWASBANGPAN</a:t>
            </a:r>
            <a:r>
              <a:rPr lang="id-ID" sz="2600" b="1" smtClean="0">
                <a:solidFill>
                  <a:srgbClr val="FFFF00"/>
                </a:solidFill>
              </a:rPr>
              <a:t> DAN  PERMEN</a:t>
            </a:r>
            <a:r>
              <a:rPr lang="en-US" sz="2600" b="1" smtClean="0">
                <a:solidFill>
                  <a:srgbClr val="FFFF00"/>
                </a:solidFill>
              </a:rPr>
              <a:t>PANRB</a:t>
            </a:r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647191"/>
              </p:ext>
            </p:extLst>
          </p:nvPr>
        </p:nvGraphicFramePr>
        <p:xfrm>
          <a:off x="179512" y="1014636"/>
          <a:ext cx="8856984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68052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KEPMENKOWASBANGPA</a:t>
                      </a:r>
                      <a:r>
                        <a:rPr lang="id-ID" sz="2000" dirty="0" smtClean="0"/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NO. 38/KEP/MK.WASPAN/8/1999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aseline="0" smtClean="0"/>
                        <a:t> PERMEN</a:t>
                      </a:r>
                      <a:r>
                        <a:rPr lang="en-US" sz="2000" baseline="0" smtClean="0"/>
                        <a:t>PANRB  NO 17 TAHUN</a:t>
                      </a:r>
                      <a:r>
                        <a:rPr lang="id-ID" sz="2000" baseline="0" smtClean="0"/>
                        <a:t> 201</a:t>
                      </a:r>
                      <a:r>
                        <a:rPr lang="en-US" sz="2000" baseline="0" smtClean="0"/>
                        <a:t>3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id-ID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Kenaikan jabatan fungsional  merupakan pemberian penghargaan dosen atas prestasi akademik yang telah dicapai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id-ID" sz="20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Realisasi </a:t>
                      </a:r>
                      <a:r>
                        <a:rPr lang="id-ID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filosofi</a:t>
                      </a:r>
                      <a:r>
                        <a:rPr lang="id-ID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pemberian penghargaan dalam k</a:t>
                      </a:r>
                      <a:r>
                        <a:rPr lang="id-ID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enaikan</a:t>
                      </a:r>
                      <a:r>
                        <a:rPr lang="id-ID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jabatan akademik dosen 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Kenaikan jabatan merupakan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penghargaaan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dicapai</a:t>
                      </a:r>
                      <a:endParaRPr lang="id-ID" sz="20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d-ID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 penghargaan kepada dosen berprestasi (loncat jabatan)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d-ID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 penghargaan kepada dosen berprestasi  dan berprestasi luar biasa</a:t>
                      </a:r>
                      <a:endParaRPr lang="id-ID" b="1" dirty="0" smtClean="0">
                        <a:solidFill>
                          <a:srgbClr val="0033CC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Lektor kepala dengan publikasi ilmiah di jurnal internasional bereputasi mempunyai wewenang membimbing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mahasiswa doktor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Loncat Jabatan dan Pengurangan Masa Tunggu Kenaikan bagi dosen yang berprestasi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8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600" b="1" smtClean="0">
                <a:solidFill>
                  <a:srgbClr val="FFFF00"/>
                </a:solidFill>
              </a:rPr>
              <a:t>PERBANDINGAN </a:t>
            </a:r>
            <a:r>
              <a:rPr lang="en-US" sz="2600" b="1" smtClean="0">
                <a:solidFill>
                  <a:srgbClr val="FFFF00"/>
                </a:solidFill>
              </a:rPr>
              <a:t>KEPMENKOWASBANGPAN </a:t>
            </a:r>
            <a:r>
              <a:rPr lang="id-ID" sz="2600" b="1" smtClean="0">
                <a:solidFill>
                  <a:srgbClr val="FFFF00"/>
                </a:solidFill>
              </a:rPr>
              <a:t>DAN</a:t>
            </a:r>
            <a:r>
              <a:rPr lang="en-US" sz="2600" b="1" smtClean="0">
                <a:solidFill>
                  <a:srgbClr val="FFFF00"/>
                </a:solidFill>
              </a:rPr>
              <a:t> </a:t>
            </a:r>
            <a:r>
              <a:rPr lang="id-ID" sz="2600" b="1" smtClean="0">
                <a:solidFill>
                  <a:srgbClr val="FFFF00"/>
                </a:solidFill>
              </a:rPr>
              <a:t>PERMEN</a:t>
            </a:r>
            <a:r>
              <a:rPr lang="en-US" sz="2600" b="1" smtClean="0">
                <a:solidFill>
                  <a:srgbClr val="FFFF00"/>
                </a:solidFill>
              </a:rPr>
              <a:t>PAN RB</a:t>
            </a:r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906009"/>
              </p:ext>
            </p:extLst>
          </p:nvPr>
        </p:nvGraphicFramePr>
        <p:xfrm>
          <a:off x="134616" y="853440"/>
          <a:ext cx="885698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984"/>
                <a:gridCol w="5334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KEPMENKOWASBANGPA</a:t>
                      </a:r>
                      <a:r>
                        <a:rPr lang="id-ID" sz="2000" dirty="0" smtClean="0"/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NO. 38/KEP/MK.WASPAN/8/1999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smtClean="0"/>
                        <a:t>PERMENPANRB</a:t>
                      </a:r>
                      <a:r>
                        <a:rPr lang="id-ID" sz="2000" baseline="0" smtClean="0"/>
                        <a:t> </a:t>
                      </a:r>
                      <a:r>
                        <a:rPr lang="en-US" sz="2000" baseline="0" smtClean="0"/>
                        <a:t> N0 17 TAHUN </a:t>
                      </a:r>
                      <a:r>
                        <a:rPr lang="id-ID" sz="2000" baseline="0" smtClean="0"/>
                        <a:t>201</a:t>
                      </a:r>
                      <a:r>
                        <a:rPr lang="en-US" sz="2000" baseline="0" smtClean="0"/>
                        <a:t>3</a:t>
                      </a:r>
                    </a:p>
                    <a:p>
                      <a:pPr algn="ctr"/>
                      <a:r>
                        <a:rPr lang="en-US" sz="2000" baseline="0" smtClean="0"/>
                        <a:t>( Revisi)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d-ID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 penghargaan kepada dosen berprestasi (loncat jabatan)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Pasal </a:t>
                      </a:r>
                      <a:r>
                        <a:rPr lang="en-US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26(1</a:t>
                      </a:r>
                      <a:r>
                        <a:rPr lang="id-ID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id-ID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 dapat dinaikkan jabatannya, apabila:mencapai angka kredit yang disyaratkan; </a:t>
                      </a:r>
                      <a:endParaRPr lang="en-US" sz="16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paling kurang 2 (dua) tahun dalam jabatan terakhir; nilai prestasi kerja paling kurang bernilai baik dalam 1 (satu) tahun terakhir; dan </a:t>
                      </a:r>
                      <a:endParaRPr lang="en-US" sz="16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memiliki integritas dalam menjalankan tugas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id-ID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Pasal </a:t>
                      </a:r>
                      <a:r>
                        <a:rPr lang="en-US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id-ID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d-ID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id-ID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id-ID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 dapat dinaikkan pangkat setingkat lebih tinggi, apabila:mencapai angka kredit yang disyaratkan;paling kurang 2 (dua) tahun dalam pangkat terakhir;nilai prestasi kerja paling kurang bernilai baik dalam 2 (dua) tahun terakhir; dan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emiliki integritas dalam menjalankan tugas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1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91680" y="6525344"/>
            <a:ext cx="662473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fAKMDASIAAhEBAxEB/8QAHAAAAgMBAQEBAAAAAAAAAAAAAAYEBQcDAQII/8QARBAAAQMDAgMFBQUGBAMJAAAAAQIDBAAFEQYhEjFBBxNRYXEUIoGRoRUyUrHBIyRCcoLRM2Ki8BZUk0Njc4OSssLS4f/EABoBAAIDAQEAAAAAAAAAAAAAAAAEAgMFAQb/xAAxEQACAgEDAgQEBQQDAAAAAAABAgADEQQSIQUxIkFRYRMUMnFCgZGhsRUjUuEzNNH/2gAMAwEAAhEDEQA/ANxoooohCiiiiEKKK8JohPa8yBUK6XaDaIipdzlMxmE81urCRnwHifKsuvXajc7045D0TBUlvcKuMpGEp80pP659Kup09lx8AkWYL3mpXS6QLXHMi5TGIzQ/jeWEis8ufa9FdecjaWtUu6PJOO+Ke7Z9c8/mBSeNOmfJE3Uk5+6S/wDvVkIT5AeHly8qu2mm2Ww2y2ltsckpAAHwrWp6Wi82HMVfVAcLOkbtSv8Aa3FHUtiS5GJJD0DfgHgQSQfXIp/01rOxakbSq2T21uEZLC/dcT6pO9Z+Kprnpm3z3O/QhUaUCCmQweFQPj4fHnU7um1PyvBkU1X+U3oEHlXtYfbdY6s0moJugN8tgOO9SMPNgY5+Xrn1FabpXWll1RHC7ZKQXQMrjrOHEeqf15Vk36S2n6hxG1cN2jHRXgOa9paThRRRRCFFFFEIUUUUQhRRRRCFFB5VGmzY0CK5KmvoYYaSVOOLOAkDxo5hJGRz6Vnuse02Ha31WywN/at13TwNHLbRBweJQ6jwHxxSrqbW121o45b9NKdt9nBKXppBSt3yT1A8ufjjkeVns0K0M91Ea94jC3CPeX6/2rX0vTs+K39ItbeF4HeQF2e4X6aLjq+Yqa9zRGScNtZ6AD9PiTV3+wisAZbZZQNuSUpAqnOpoK5kRholxiStTXtII4EuJ/gPXPL1BGM0pahfmqYkwrmoSZltkiU2pbezzBODkDbYlOR4Z8Kds1KVJ/b5xF/hvYfFxHWZf7fGtzs9L6JDDKglZjqC8E+h865Xa+t2y4W5h5LaWJfFxPrc4Q3gAjPzpYiQX0pvMB2CCq4xw7Heit4YOEkpSANknOeZ/wD22dsUy5w9PmY20lcMj2pp8hXGkYB5ZByBn41WL7rAdo5/3z+06aq1PMsLFfk3abdGUBruYa0hDqF8QWk8W+f6a+bJqRq73GVFajLbS17zbylZDyc4yBjYfOoS9MSGReE26QxGauHAAlDZHdpGcgAbb5NRWLJdLHclSIfHPZRAWyzhKEKScgpSRnJ360fF1C7dw4HeG2ps4MZ4VyhTVSURnkrVGWW3diOEjb++9V1z00xIkpmW51dvuCTxJfZON/MD15ikl+BJtrqLStSm1XaO07JdWrdvBKl7fD6VbN366xYxvAKVWx2SGGISx75QBgKSfHb471xNdnw2L9534JXlDH7TnabcLPIbtmtWSEnARcWxlKv5gB9R8RWsQZsadHQ/EfbeaWkKS4hQUlQPUEVjs1qFK4oEsMOFSSrulkFRA24sc+vOqaA/e9ByDKs63JtpJy7BWo5bHPKeePUfEHnVep6er+Krg+ksq1GeGn6EyDyopb0hq626ogJkwXRx8ltK++2rwI/3mmMHIrFZSpIMbzPaKKK5CFFFFEIUV5mq7UF5hWG2PXK4vBqOynJPVR6JA6k8gK6AScCE8v8AfINgtr1wujyWo7Y681HokDqTWJXSfdO0KcJVyLsOxIVmNCSrBdH4leJ5b/LqaJL8/Xd0TeL2lTVsbVmDCztj8SvHO3r6c73ACQAAAOgGK39HohUNz/V/ESuv/Cs4KVGt0MqJQxGYRvtwpSBSZqvUTzkQBhb8P3kPw3kK92Uj9COeD4fPrqWRHu93FmuEt63R054OJGEyF9DxcsDerG3My57Miyajhd4lpA4ZKAAhxPIEeCtjy8OnXltrXE1ocf8Avv6SCKEwzd5RRLRNuE5+JOYBgzkiSiZGSAkODk4M8ic4I577eNM9t08liQ7LuUpdxlOtdyVPpHCEZzjh+H+81aQYjMCK1FjJKWWk8KQTk15YLS5ftQzbbNvMu3rS0HYaIzaOF1vkokqSSVA8x4EVxq69KgdwTO72uYqpxCVLiwGkrkvtR2ieFJWsIHoOVcBMfuMqLA082zPmygVIy4A02gEAuLUOgzyG56Va6etf2P2qOWvUIbn99A47XJcbAAAI4xw8uPY5PPCRyBqz0lbWrd2uasSxHZYZciRnGkNgAYKRxEAcveBJpW7qbnIrGBLE0q92OZS3i06i042mZdBBlW7iSl5+JxIVHztlSVE5TkjcHbnyqN9owRJET2xj2g/9l3g4vlWoa2DJ0bfPahxMi3vlY8uA/WkAQLFaew5mZcbcwrit6HAQ2A4t5eOAhQGQeJQ36c6hT1K1BhuZJ9MjduJBmQ401stS2EOpII94bjPPB6UrTtIyGSy7aZa3VMrywxOdKm2B4p8SP95pugaZmJ0YzftS6hkwD7Ol3uo8dGRxAcAIUCSskgYHU4qLaDOVbWFXQIEspJcCBgb8tvHGM+dPJZTrGxtPHnFyr0DOfymfwWnI9ymy5iXBLtkVxciQt7jLjytkYPhg7CmvTGo4t0ZjxS8p6aGUl5QZUEhXUE4x+nOpGoLE1c2MoSO9SsOlGeFL5AOAvAyRSfcBeZExuzynVx5bjiCyxCwhgNnmskbnGDt5VTizStxyP5/3LcpcvvGidaJltn/bWmXVRpqTlbCThDw6jHLfw/I71pXZ9r6LqaOY749muTAw/HXnIPLIJ5jb1HWk5iSwp9UNMlLkhpAK0lWVY5ZNVN9sa5Ehu6WlxUa6sHiQ4ggd4R0Pnjbw6Ham9Rpk1K5HeQqvKna038HNe1nvZtr5vUDKoFwCY92jDheZO3FjYqT8eY6GtBBBGa89ZW1bbW7x4EHtPaKKKhOyPNlMQojsqW6hphpBW44tWAkDmSawq63B/tBvpuEgLRp+IsiHHWMd6oc1KHXP0GB4029uL7q7dZ7cHFojTJ6G3wnbjT4fPf5VVMtIYZQ0ygIaQOFCE8kitnpmnXHxT3iuptKjAn1gDYbDpVRqK5IiNsQgtxMicsstFogKR4q38Mirj0qkummYN3nKk3AuvDug222FFIb3O4x19c1o3iwphO8SrK7stKS4w9SPwnLRNhRrilfutTeIJLe/3iOefT603wWPZIUeLxqWWW0o4lHJOABn6VWWKIu2yZEJd3XMQlCVNsOAFbQ35nn6VdVXpqgPHzn3k7Xz4YVX3gyYrbN0t+063L9oZwfvgfeQfJScj5VYUYHUZ8jV9tYsQofOVoxVgRLPtRlN/Zml9YwMKRCnsul1JH+A4PeGfA4SNvGrE5R2yRnmXFd1MsigoY2VwrBBz/VVPpi0Oag7LLrpZK21SIjzsZlTyjhPvd43xHc7BQ6bbVP17MVZnbK1aGC9q2WwYEJSSSlpB4eNwjlgYByR5nYGvJkEHBmwDmXfao8trs8vqmyQTFKT6EgH6E0nasjrWns+0O4UupcSyqXgZC0MoSMEHmDhR+FQ5dpu2ix7Lq64O33TF6WGrg6eJBiOKIwvOSQnPXIG3IHAOgStMiZrm16jLrSo8GCtppIJ4gtW3F4EcKlDfxrkIu9os4zdRQbMg/u8FoTH09FOKylseeMLV68NVFRI8xy6XO73Z3H71NWlrc7NN+4gf6Sf6ql16Tp9QSgH15mZqG3PCqS/2lUlftkWUmE8EFEiSB73c4yQD0Ow38Ku65SnmY8Zx2SpKWUJJWVcgKZtrV1w0qRirZEzbSs5uHJlybZDccK3AFyJSwltlkHfKvxH/ea0qO+1KYQ+wsONOJCkqB2INLkbSkGU6mRJkmXCzxxY6DwtISeWyefr1pkZabYaQ0yhLbaBhKUJwAPIUroqrEBDdpdqHVjxKW/2h9yS1eLOss3aMeJCknHeeR+GR8cGtM7O9ZM6ntnvjup7B4JLJ2KFeQ8D/vlShVD+0tGvrLLtyi25NUpuQkcnAAMkjx3+lGu0621k+Yk9NaQdpn6AFFRmHyplBUCSRvRXnI/M57dWlJstqmJG0e4tqUfAEK/XFVlNPbHCEzQdwxzZCXgeo4VA/lmk+C8JEKO8ndLjaVA+OQK3+ltmnHpEdWOQZ3rnJebjR3X3jhtpClqPgAMmulK/aDLdbswhRgpT0tWCE9EAjJ+ZSPjTt9nw6y/pFq13MBOuikLfhSbs+n9vcH1OZI3CBslPoN6Y6jW2KmDb40VG6WWkozjngbn571JooTZWAe8LG3MTCiigc6tMhLTs0eMbWF7hlS+GXFZlIT/DxJJbWfX7lSru43A7abPIlvBLc22ORmAo7d4FZ+BIOPP5UvW+aLTq+wTVAlL75gLO5wHQOH/UlPzrt2iWd7WvaJbbRCmOQlW+I48JYbKgl0FJwNxuMoOfPxrzGtTZewmrQ26sGNPbDKjxezu7CSpI75tLTYJ3UsqGAPln4VPQ6jT3Zy245xKRb7QnkRk8DQ+u1ZhrPSOuNSWWVN1HcI+bYe7iQ4yQoSlZCSs4Vso5GM7+Q6tOt7wzd+zq2Ro5KDdnWY62knBb4SFOoOOXDwKSaWCljgSwnAzFyxMKi2WCyse+lhHHn8RGT9anUUV65F2qBMdjkkwr4faQ+y406kKbcSUqSeoIwa+6PSpEZGJwHBzFXQ764/t9jfUSu3unuyerZJ/X86aqTJ5Fs7QIslAIanNJbdIBOFH3QT4bhP1pzpXSHCmv/E4/Lylt3cN6wNUbmXu0XT7I37tDjn+lX/1q8qp0w0J3ae67wZTDihGT0UrHL4FVS1TbaWPtJacZebfHRhhAx0orq2nhbSPAUV5aacqtWwBctOXGGRkvR1oA8yNqxrRUkydNxCo5U2C2fgTj6Yrenk8Tah4isFsrP2ZqLUFmO3cSi63v/AvcDHkMfOtfpL8skV1S5XMvK4Q7S5fbleoUYJExu0AxlL5BanQQD5EtgV3FRIGpoWktaxJFxc4ItxjKjvLwT3RSoFCj5ZUQac6j/wBc/lF9N/yT5ttyamsq3DchpRRIYUcLZcGykqHkQa5uXeOZqYEJDtwnK3EaIjvFY23ONkjcczWkTYeib+8zKmNWWc8+AG3FFtSl55eZpggW2FbWAxb4jEZofwMthA+lZ56pbswBz6xgaRN2ZkVzses4tjl3R2PaIKGGi6WX3lOOBI3OSn3c49R51WWiZdQm2pvUeMkXKH7XFkR1HCkjGUqSeSgCPLenHt6uy7bokxGOIO3F9LGU8+Ee8r54A+NVepowi32yW5toNptFmHEEnq4QkJHp3SvmKr0+qva5ctJWU1hDxKqREk6lmuafs7ZVKSEOPySvhTC3ylZI34tsgDf05196VYGious74zNVcXWlpgQX3gol98/e2zuO8UBz/hPKpdvdns6Rsmn9OOhF81GgzZssfeYaX95zbcEApSn023qg1V7RHnxrVpWGZFk0UpqVMUVJ/avZClKV4nZQ5fj6YpfUXm6zcZZXWEXAjDYbTc7MZ+jdSTg+dRxXZUOSkY4ZOMuJHmCUqHLcedLOn9OybbZ4uoGFvXSMz3jM9jOXbc8D+0UlOfeBwM43xg71p+ro6dW6LiX2xArnRQi425WcHiG5SceIyCPEUoR7o1ZfY+0CwpIsV1WEX6HnIjukgd4kAdFE+ueW+1SOUYMO4k2UMMGcpU9Ddu9sjoMkLCO5S2f8RSyEpAPmVAVHtUPVtw1bOsLv2REkRWEvFDgWsKScbpIIJwTgnlmuV9jfZruomLc6lbEaQmfC4cEJzwvhO2NuIbDwIq6v1xVau2jTt2aWUwb1AQyVq5K4iQEj490fjWjqtZaQpU4BEWqpTkHnmRrgzerChS9RWvuoyec6GovMepGOJI8yMedetzYrzPfNSmFNYyFpcBHzrZykKBBAIOxpXvVm0VFkMP3mBZmXnF8LKn20JKlc9s865V1O1RhhmdfSo3biZqq0/aemdQamdKkxW0spgrH8YacClrHgCr3R4gHyqyByAfHepvajrKyC2sabt8lmQ9MkNNPIjEKSyzxAnONskbAedQsY2HSmumOzl3PnKdUAoUCHmTjzqP2OMe23W9XNQB76WUJVnoMn/wCQrhfpnsFmlyQcKQ2Qn+Y7D6kU09jVtEPTENRHvOpLxOOfFuPpirepPtpx6zukXuZo45CivaK89Hp8nlWL6/iJtHaTDn4CW7mwWVqxgFxOACfUcI+FbUazntttK5emBcI4/b255MhJHgNlfDG/9NN6Gz4d4PrIWLuUiUfPnVVepsayyLffZUVMlMJ7hWypAV3jbnurAztnkR5jHWp8KSiZDZkt7pdQFj4iudzgs3OA9CkA928nhJHMHoR6c639RX8SplEzK22OCY72Rvs8fbYvVtasTatnEvcLaFtk+Od0n1p1G/KsP0pqzRK0hN70mxHuUVzgckx7YHG1rSfvDAJScjOMbeJrXbDemL5DVLix5bTPeFCDJYU0XAAPeSFb8O/PyNeVxia0Q+1tpT2qdDtrdDcf7SClFSQUlQUgpGfE4I+Ndtd2C6t6hN8tsJdwjPx0MSY7OO9QUFRStIJAUCFEEc8451K7ZrPMn6ZZuNsBVMtElMxtAGSoJ5/Ln8KZNI6lgaqsbFzty8pX7rrf8TSxzSodD+YIPWp1u1bBl7icZQwwYidj+mrla1Xi7XGHKjl1tMe3szSe8bZTk8O5PCnPCMf5ak9jK4bfZm5OmqQgOOyHZjzhHvbnKlE/5QOdaYrcYrILzFc0LeLnDfixZekr2hx4x5D/AHIacAyttKztxK5pSSM42xwnMDOxk7F0Ib0FHSyHfZzJfLHeDCi2XDwn5VR9n8CPcne0OxgB63OXFxKE4KQCvjCgPThSM+Wa+XO1FAtCYWldPvR5IS0xDjzSlniKjwo7tsElYT1xgDbJ3p10Bpk6YsXs8h0PT5LhkzXhyW8rHFjyGMDYcs43ohMi05pLVUe0SbKLLLROfWpJlSVpDDY4QkHiySQAkYABpm7ZYybXbNIKYSlT8K4NNtLUMHCUjbyBKRWt5rKb1KTrztMt1nguFdqsC/aprqE5Sp8KwEZ8sY8/e8Km1jMAD5SIUAkjzmrCl7Uz2lH3EQNTOWla0J79DE1SMpG44gFdOYpgzgb7+lZjftbaZmoUL7o26yJUdRSI8q1pWoeYJJTj41CSi3qG46TuOobbY9LRYYjxXTNeehspSlbqU4QAocwMknpkAVZZzvVDpxyDdpEu+w7XGtzb57lmNHbCUttp9AOJRO5PoOlX1ei6dXspyfPmZuqbc+Is62KpSbfZ2s95OkAHG+Eg7/U/Q1t2l4iIlubbQnhQhIQkeAAx+lYzp5r7d7RHXyOKPa0d2nH4zkZ/93yFbxCaDUZtIHIUh1S3NgT0jdCbUkiiiisyXwqFd4bVwt0iJIQFtPNqQtJ6gjBqbXiqASORCfn7SgdgKnWKUf3i2vqRvtxIJJB/P5imCuPaZB+wNaQL42giNcP3aUocuL+Enzx9E12r1entFtYf1mXqE2vIDOqDoO6e1rjrkWi4LKpbSEgqaeAADiSepAwQTvjNPls7R7Zdn4jFqt13kuyHAhXDDUlLIIyVKUrCQB5E/GkyXFYmx1xpTSXWVjCkqGQakWy7akszaY8C6MyIadktT2ONaB0AWkgkeuT51lazQOXL1jIMZp1C7cNNePvZBG1ZrP7O5tjuq7voK8ItHeHL8F4cUdzfPLOw6Yxt0IqLK1Vq55Z7qZaYzeN8RFrI891ClZanr9JWl+Zd9Tvp2Uw1ksJI6FKcNj0JzSR0li/X4fuZcLlP08yRce0nX0K4rgxmrHcltpy45b21vNpPVJVxAcQ6jzqum68m6n1Ppe26qs6IzMe4NrdTkgOKJCQohW3CCckb5GRTLE09qzuu7i6YjxGEfcQ9ObQSMdEoCgPnVPqaxXN62qVqGwSrd3OVNz2nEPpjkH7xKDxBPU7DYdMVI00bfDZ4vtxOB3zyvEae3SczZ7dYbi2yyqfGuSFsKJ4VpSkFSgCN+E4SD03HXFKjva3rmYgy7dYoyImMjLC3M+YORkfCq5mTdNYXOKb0lN7kW9HdxY9vSFhYOMuuHPCnOBzIzjltTe3YNYrRxI09GaGThD1xQFAeYSkgZ8jUa6qsZtbH7zrO/wCAZnxZpWt9fW8p/wCJ7PbI608LyLe2VSEEjdCkkgpI8iPWtF0jpa16TtggWlnhSfeddXut1Xio/pyFZPc7Lc2imTedKT47oOPa4K0vLQM9FNHjx8OtSLLf7y2gpsmqXZKGyQpi4tB9SDnkonhcGOWCTXflSxxWwb9j+kPi4+oYmo6ovx0/GakqtdwnMrXwOGE13hZH4lJznHpWe6p7VnJTqLHp23To8yVhKpMpotllBOCtKDuSBnc4Ax1ro7qXWTrXAm5WtkqGC43CUVDzGV4zVYxCCJj06VIfmT3hhyVJUFLKfwjAwlPkNqtp6fazeMYEg+pQDg5nSFEZgxGosZHAy0nhQny/3vXK8Tk222SJasZbbJSM81dB88VMpX1Mld4vNt0+wfddX3snGdkDxPhjPxxW+dqL7CI1rveOHY5Z1MWpEt8Zfmq9oWrxB+79N/ia1kDAqn03DTGhICUBICQEjwAq5rytthscsfOaoGBiFFFFVzsKKKKIRY7QdPjUWmJsIJBeUjiZJ2w4N07+GfpWW6XuC51sCJORMiq7iQg8wpO2/wAvnmt3WApJB5EViWubYrSms03ZAItt1VwSNtm3Oh+PP/1Vq9Mv2saj+UX1Fe5ZNqPOkqjMhTbDsh1biW2mmscS1qOAN9h61Iqp1Q87GtSX40hEd9qQwpt5zIQ2rvE4Kv8AKOta2oYrUzDuBEKwGcAxwtHZ65LQmVrCXxpB4vs6M5wsJHQOK5r89wnyq0f13oyw93a4ctlTqfdah21gunI24QEDAPkcUgT5BvSkmXKueoikZ4ZJMG35znPABxufl51IZbnIZ7pM0Q2SMFi1sJioIzt7ycr/ANVefXT6jUHdj9ZomyusYjwdcynAHImkNQvsqJAWY6W8/wBKlAj4iubfabp9MxEK8NzrO87kJFxjKbQrG33uWPPl50kC1xPvKbW4rqt11a1H1UokmvruZkdlTcKa4thQPHDnkyYzg/CUKJKR/KRVz9NuUZGDILqqzNAuGodIaMiLfW/BholLL3dxUAqfUeaglPPpvUJntDXLdKbdpPUUpvAId9lDSVenGRSFbYphvOOWi1xNPrUolb7DntD6j1CFLThtHljPpUhduYeWXJS5ElwnJckSFuqz6qO3wqFXT7rBnt951tSi+8eH+0i1W4JN+gXe05+8uTCUUJPhxIyD8K8kQNHa9SJdvlsLmpT7syC4G5De2wPUjf7qgR5UlIhqZVxwp9xhqzn93lrCfigkpPxFQp9vMl9t2db4c/usYfjD2OYk+KXEe4o89lJG/WizQX18gZ+06uorbgyzuFuu2nLgxBu6m5MeSpSYs5r3SsgZ4XEdFYBORsfKulUrtyVMudniOXm6S22e8WiHdI2H2FBPCFF1I4XE46gk77+V1Wr093erx9xE9SqhxtnKVIbiRnZD6uFppJWs+QqN2VWp253CXqGUj3pa+FkEbobB3/ID+mqfUSnrzc4mnIKjxvLC5Sh/A3z/AC3+XjW06UtLdtt7LTSOBttAShPgAKp6nftT4Y7n+Jfpa8DcZdsoCG0pSMACulFFYUchRRRRCFFFFEIVR6usEbUNlkwJScpdTgEc0noR5g71eV4RnY11WKkEQn57Q7f9ONCDcrLLlNxj3aJMYcfGkcjjptXg1la8lExmZF8n2Nj8ia3t+3x3t1NjPjVdJ05Ff+8lJ/mGa1E6o2MMuYu2mQmZE1qiyvjiFxaGei8p/MVJavFsd/w7hFV/5qf70/StBWiSD30GG4fFTCT+lU8vsrsLpybcwP8Aw1rR+RFXr1Ss91lfyg8jKBM2Ir7suOfR1P8AevsPMnk62f6xU5fZLYukMj0kL/U1xV2S2T/l3P8Arqqf9Tp95z5T3nDvmhzdbA/nFfCpkVP3pTA9XU/3qSOyWyf8u5/11V1R2S2Lb90UfWQv9DR/U6feHyfvKtd2tzYyufFT6vJ/vUZzUdmbGVXFg/yq4vypmj9ldhbXkW9sn/O64r81VbxuzyzsEKRboSSOvcpJ+dQbqtY7Azvyg9Zmrms7TsI/tEpX4WWTkfPFeovl1mJP2Xpyes42U+O7T8+X1rZI2mYjOOFCE4/CkCp7VqitnPBk+dUt1Q/hXEmumUTOOzTSMmKt+4XZINxlr4nVZzwDOyR08/l4VqjaAhASBgAYr5aZbaGG0hNdazLLGscs0YAwMQoooqE7Ciiii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BDAAkGBwgHBgkIBwgKCgkLDRYPDQwMDRsUFRAWIB0iIiAdHx8kKDQsJCYxJx8fLT0tMTU3Ojo6Iys/RD84QzQ5Ojf/2wBDAQoKCg0MDRoPDxo3JR8lNzc3Nzc3Nzc3Nzc3Nzc3Nzc3Nzc3Nzc3Nzc3Nzc3Nzc3Nzc3Nzc3Nzc3Nzc3Nzc3Nzf/wAARCACfAKMDASIAAhEBAxEB/8QAHAAAAgMBAQEBAAAAAAAAAAAAAAYEBQcDAQII/8QARBAAAQMDAgMFBQUGBAMJAAAAAQIDBAAFEQYhEjFBBxNRYXEUIoGRoRUyUrHBIyRCcoLRM2Ki8BZUk0Njc4OSssLS4f/EABoBAAIDAQEAAAAAAAAAAAAAAAAEAgMFAQb/xAAxEQACAgEDAgQEBQQDAAAAAAABAgADEQQSIQUxIkFRYRMUMnFCgZGhsRUjUuEzNNH/2gAMAwEAAhEDEQA/ANxoooohCiiiiEKKK8JohPa8yBUK6XaDaIipdzlMxmE81urCRnwHifKsuvXajc7045D0TBUlvcKuMpGEp80pP659Kup09lx8AkWYL3mpXS6QLXHMi5TGIzQ/jeWEis8ufa9FdecjaWtUu6PJOO+Ke7Z9c8/mBSeNOmfJE3Uk5+6S/wDvVkIT5AeHly8qu2mm2Ww2y2ltsckpAAHwrWp6Wi82HMVfVAcLOkbtSv8Aa3FHUtiS5GJJD0DfgHgQSQfXIp/01rOxakbSq2T21uEZLC/dcT6pO9Z+Kprnpm3z3O/QhUaUCCmQweFQPj4fHnU7um1PyvBkU1X+U3oEHlXtYfbdY6s0moJugN8tgOO9SMPNgY5+Xrn1FabpXWll1RHC7ZKQXQMrjrOHEeqf15Vk36S2n6hxG1cN2jHRXgOa9paThRRRRCFFFFEIUUUUQhRRRRCFFB5VGmzY0CK5KmvoYYaSVOOLOAkDxo5hJGRz6Vnuse02Ha31WywN/at13TwNHLbRBweJQ6jwHxxSrqbW121o45b9NKdt9nBKXppBSt3yT1A8ufjjkeVns0K0M91Ea94jC3CPeX6/2rX0vTs+K39ItbeF4HeQF2e4X6aLjq+Yqa9zRGScNtZ6AD9PiTV3+wisAZbZZQNuSUpAqnOpoK5kRholxiStTXtII4EuJ/gPXPL1BGM0pahfmqYkwrmoSZltkiU2pbezzBODkDbYlOR4Z8Kds1KVJ/b5xF/hvYfFxHWZf7fGtzs9L6JDDKglZjqC8E+h865Xa+t2y4W5h5LaWJfFxPrc4Q3gAjPzpYiQX0pvMB2CCq4xw7Heit4YOEkpSANknOeZ/wD22dsUy5w9PmY20lcMj2pp8hXGkYB5ZByBn41WL7rAdo5/3z+06aq1PMsLFfk3abdGUBruYa0hDqF8QWk8W+f6a+bJqRq73GVFajLbS17zbylZDyc4yBjYfOoS9MSGReE26QxGauHAAlDZHdpGcgAbb5NRWLJdLHclSIfHPZRAWyzhKEKScgpSRnJ360fF1C7dw4HeG2ps4MZ4VyhTVSURnkrVGWW3diOEjb++9V1z00xIkpmW51dvuCTxJfZON/MD15ikl+BJtrqLStSm1XaO07JdWrdvBKl7fD6VbN366xYxvAKVWx2SGGISx75QBgKSfHb471xNdnw2L9534JXlDH7TnabcLPIbtmtWSEnARcWxlKv5gB9R8RWsQZsadHQ/EfbeaWkKS4hQUlQPUEVjs1qFK4oEsMOFSSrulkFRA24sc+vOqaA/e9ByDKs63JtpJy7BWo5bHPKeePUfEHnVep6er+Krg+ksq1GeGn6EyDyopb0hq626ogJkwXRx8ltK++2rwI/3mmMHIrFZSpIMbzPaKKK5CFFFFEIUV5mq7UF5hWG2PXK4vBqOynJPVR6JA6k8gK6AScCE8v8AfINgtr1wujyWo7Y681HokDqTWJXSfdO0KcJVyLsOxIVmNCSrBdH4leJ5b/LqaJL8/Xd0TeL2lTVsbVmDCztj8SvHO3r6c73ACQAAAOgGK39HohUNz/V/ESuv/Cs4KVGt0MqJQxGYRvtwpSBSZqvUTzkQBhb8P3kPw3kK92Uj9COeD4fPrqWRHu93FmuEt63R054OJGEyF9DxcsDerG3My57Miyajhd4lpA4ZKAAhxPIEeCtjy8OnXltrXE1ocf8Avv6SCKEwzd5RRLRNuE5+JOYBgzkiSiZGSAkODk4M8ic4I577eNM9t08liQ7LuUpdxlOtdyVPpHCEZzjh+H+81aQYjMCK1FjJKWWk8KQTk15YLS5ftQzbbNvMu3rS0HYaIzaOF1vkokqSSVA8x4EVxq69KgdwTO72uYqpxCVLiwGkrkvtR2ieFJWsIHoOVcBMfuMqLA082zPmygVIy4A02gEAuLUOgzyG56Va6etf2P2qOWvUIbn99A47XJcbAAAI4xw8uPY5PPCRyBqz0lbWrd2uasSxHZYZciRnGkNgAYKRxEAcveBJpW7qbnIrGBLE0q92OZS3i06i042mZdBBlW7iSl5+JxIVHztlSVE5TkjcHbnyqN9owRJET2xj2g/9l3g4vlWoa2DJ0bfPahxMi3vlY8uA/WkAQLFaew5mZcbcwrit6HAQ2A4t5eOAhQGQeJQ36c6hT1K1BhuZJ9MjduJBmQ401stS2EOpII94bjPPB6UrTtIyGSy7aZa3VMrywxOdKm2B4p8SP95pugaZmJ0YzftS6hkwD7Ol3uo8dGRxAcAIUCSskgYHU4qLaDOVbWFXQIEspJcCBgb8tvHGM+dPJZTrGxtPHnFyr0DOfymfwWnI9ymy5iXBLtkVxciQt7jLjytkYPhg7CmvTGo4t0ZjxS8p6aGUl5QZUEhXUE4x+nOpGoLE1c2MoSO9SsOlGeFL5AOAvAyRSfcBeZExuzynVx5bjiCyxCwhgNnmskbnGDt5VTizStxyP5/3LcpcvvGidaJltn/bWmXVRpqTlbCThDw6jHLfw/I71pXZ9r6LqaOY749muTAw/HXnIPLIJ5jb1HWk5iSwp9UNMlLkhpAK0lWVY5ZNVN9sa5Ehu6WlxUa6sHiQ4ggd4R0Pnjbw6Ham9Rpk1K5HeQqvKna038HNe1nvZtr5vUDKoFwCY92jDheZO3FjYqT8eY6GtBBBGa89ZW1bbW7x4EHtPaKKKhOyPNlMQojsqW6hphpBW44tWAkDmSawq63B/tBvpuEgLRp+IsiHHWMd6oc1KHXP0GB4029uL7q7dZ7cHFojTJ6G3wnbjT4fPf5VVMtIYZQ0ygIaQOFCE8kitnpmnXHxT3iuptKjAn1gDYbDpVRqK5IiNsQgtxMicsstFogKR4q38Mirj0qkummYN3nKk3AuvDug222FFIb3O4x19c1o3iwphO8SrK7stKS4w9SPwnLRNhRrilfutTeIJLe/3iOefT603wWPZIUeLxqWWW0o4lHJOABn6VWWKIu2yZEJd3XMQlCVNsOAFbQ35nn6VdVXpqgPHzn3k7Xz4YVX3gyYrbN0t+063L9oZwfvgfeQfJScj5VYUYHUZ8jV9tYsQofOVoxVgRLPtRlN/Zml9YwMKRCnsul1JH+A4PeGfA4SNvGrE5R2yRnmXFd1MsigoY2VwrBBz/VVPpi0Oag7LLrpZK21SIjzsZlTyjhPvd43xHc7BQ6bbVP17MVZnbK1aGC9q2WwYEJSSSlpB4eNwjlgYByR5nYGvJkEHBmwDmXfao8trs8vqmyQTFKT6EgH6E0nasjrWns+0O4UupcSyqXgZC0MoSMEHmDhR+FQ5dpu2ix7Lq64O33TF6WGrg6eJBiOKIwvOSQnPXIG3IHAOgStMiZrm16jLrSo8GCtppIJ4gtW3F4EcKlDfxrkIu9os4zdRQbMg/u8FoTH09FOKylseeMLV68NVFRI8xy6XO73Z3H71NWlrc7NN+4gf6Sf6ql16Tp9QSgH15mZqG3PCqS/2lUlftkWUmE8EFEiSB73c4yQD0Ow38Ku65SnmY8Zx2SpKWUJJWVcgKZtrV1w0qRirZEzbSs5uHJlybZDccK3AFyJSwltlkHfKvxH/ea0qO+1KYQ+wsONOJCkqB2INLkbSkGU6mRJkmXCzxxY6DwtISeWyefr1pkZabYaQ0yhLbaBhKUJwAPIUroqrEBDdpdqHVjxKW/2h9yS1eLOss3aMeJCknHeeR+GR8cGtM7O9ZM6ntnvjup7B4JLJ2KFeQ8D/vlShVD+0tGvrLLtyi25NUpuQkcnAAMkjx3+lGu0621k+Yk9NaQdpn6AFFRmHyplBUCSRvRXnI/M57dWlJstqmJG0e4tqUfAEK/XFVlNPbHCEzQdwxzZCXgeo4VA/lmk+C8JEKO8ndLjaVA+OQK3+ltmnHpEdWOQZ3rnJebjR3X3jhtpClqPgAMmulK/aDLdbswhRgpT0tWCE9EAjJ+ZSPjTt9nw6y/pFq13MBOuikLfhSbs+n9vcH1OZI3CBslPoN6Y6jW2KmDb40VG6WWkozjngbn571JooTZWAe8LG3MTCiigc6tMhLTs0eMbWF7hlS+GXFZlIT/DxJJbWfX7lSru43A7abPIlvBLc22ORmAo7d4FZ+BIOPP5UvW+aLTq+wTVAlL75gLO5wHQOH/UlPzrt2iWd7WvaJbbRCmOQlW+I48JYbKgl0FJwNxuMoOfPxrzGtTZewmrQ26sGNPbDKjxezu7CSpI75tLTYJ3UsqGAPln4VPQ6jT3Zy245xKRb7QnkRk8DQ+u1ZhrPSOuNSWWVN1HcI+bYe7iQ4yQoSlZCSs4Vso5GM7+Q6tOt7wzd+zq2Ro5KDdnWY62knBb4SFOoOOXDwKSaWCljgSwnAzFyxMKi2WCyse+lhHHn8RGT9anUUV65F2qBMdjkkwr4faQ+y406kKbcSUqSeoIwa+6PSpEZGJwHBzFXQ764/t9jfUSu3unuyerZJ/X86aqTJ5Fs7QIslAIanNJbdIBOFH3QT4bhP1pzpXSHCmv/E4/Lylt3cN6wNUbmXu0XT7I37tDjn+lX/1q8qp0w0J3ae67wZTDihGT0UrHL4FVS1TbaWPtJacZebfHRhhAx0orq2nhbSPAUV5aacqtWwBctOXGGRkvR1oA8yNqxrRUkydNxCo5U2C2fgTj6Yrenk8Tah4isFsrP2ZqLUFmO3cSi63v/AvcDHkMfOtfpL8skV1S5XMvK4Q7S5fbleoUYJExu0AxlL5BanQQD5EtgV3FRIGpoWktaxJFxc4ItxjKjvLwT3RSoFCj5ZUQac6j/wBc/lF9N/yT5ttyamsq3DchpRRIYUcLZcGykqHkQa5uXeOZqYEJDtwnK3EaIjvFY23ONkjcczWkTYeib+8zKmNWWc8+AG3FFtSl55eZpggW2FbWAxb4jEZofwMthA+lZ56pbswBz6xgaRN2ZkVzses4tjl3R2PaIKGGi6WX3lOOBI3OSn3c49R51WWiZdQm2pvUeMkXKH7XFkR1HCkjGUqSeSgCPLenHt6uy7bokxGOIO3F9LGU8+Ee8r54A+NVepowi32yW5toNptFmHEEnq4QkJHp3SvmKr0+qva5ctJWU1hDxKqREk6lmuafs7ZVKSEOPySvhTC3ylZI34tsgDf05196VYGious74zNVcXWlpgQX3gol98/e2zuO8UBz/hPKpdvdns6Rsmn9OOhF81GgzZssfeYaX95zbcEApSn023qg1V7RHnxrVpWGZFk0UpqVMUVJ/avZClKV4nZQ5fj6YpfUXm6zcZZXWEXAjDYbTc7MZ+jdSTg+dRxXZUOSkY4ZOMuJHmCUqHLcedLOn9OybbZ4uoGFvXSMz3jM9jOXbc8D+0UlOfeBwM43xg71p+ro6dW6LiX2xArnRQi425WcHiG5SceIyCPEUoR7o1ZfY+0CwpIsV1WEX6HnIjukgd4kAdFE+ueW+1SOUYMO4k2UMMGcpU9Ddu9sjoMkLCO5S2f8RSyEpAPmVAVHtUPVtw1bOsLv2REkRWEvFDgWsKScbpIIJwTgnlmuV9jfZruomLc6lbEaQmfC4cEJzwvhO2NuIbDwIq6v1xVau2jTt2aWUwb1AQyVq5K4iQEj490fjWjqtZaQpU4BEWqpTkHnmRrgzerChS9RWvuoyec6GovMepGOJI8yMedetzYrzPfNSmFNYyFpcBHzrZykKBBAIOxpXvVm0VFkMP3mBZmXnF8LKn20JKlc9s865V1O1RhhmdfSo3biZqq0/aemdQamdKkxW0spgrH8YacClrHgCr3R4gHyqyByAfHepvajrKyC2sabt8lmQ9MkNNPIjEKSyzxAnONskbAedQsY2HSmumOzl3PnKdUAoUCHmTjzqP2OMe23W9XNQB76WUJVnoMn/wCQrhfpnsFmlyQcKQ2Qn+Y7D6kU09jVtEPTENRHvOpLxOOfFuPpirepPtpx6zukXuZo45CivaK89Hp8nlWL6/iJtHaTDn4CW7mwWVqxgFxOACfUcI+FbUazntttK5emBcI4/b255MhJHgNlfDG/9NN6Gz4d4PrIWLuUiUfPnVVepsayyLffZUVMlMJ7hWypAV3jbnurAztnkR5jHWp8KSiZDZkt7pdQFj4iudzgs3OA9CkA928nhJHMHoR6c639RX8SplEzK22OCY72Rvs8fbYvVtasTatnEvcLaFtk+Od0n1p1G/KsP0pqzRK0hN70mxHuUVzgckx7YHG1rSfvDAJScjOMbeJrXbDemL5DVLix5bTPeFCDJYU0XAAPeSFb8O/PyNeVxia0Q+1tpT2qdDtrdDcf7SClFSQUlQUgpGfE4I+Ndtd2C6t6hN8tsJdwjPx0MSY7OO9QUFRStIJAUCFEEc8451K7ZrPMn6ZZuNsBVMtElMxtAGSoJ5/Ln8KZNI6lgaqsbFzty8pX7rrf8TSxzSodD+YIPWp1u1bBl7icZQwwYidj+mrla1Xi7XGHKjl1tMe3szSe8bZTk8O5PCnPCMf5ak9jK4bfZm5OmqQgOOyHZjzhHvbnKlE/5QOdaYrcYrILzFc0LeLnDfixZekr2hx4x5D/AHIacAyttKztxK5pSSM42xwnMDOxk7F0Ib0FHSyHfZzJfLHeDCi2XDwn5VR9n8CPcne0OxgB63OXFxKE4KQCvjCgPThSM+Wa+XO1FAtCYWldPvR5IS0xDjzSlniKjwo7tsElYT1xgDbJ3p10Bpk6YsXs8h0PT5LhkzXhyW8rHFjyGMDYcs43ohMi05pLVUe0SbKLLLROfWpJlSVpDDY4QkHiySQAkYABpm7ZYybXbNIKYSlT8K4NNtLUMHCUjbyBKRWt5rKb1KTrztMt1nguFdqsC/aprqE5Sp8KwEZ8sY8/e8Km1jMAD5SIUAkjzmrCl7Uz2lH3EQNTOWla0J79DE1SMpG44gFdOYpgzgb7+lZjftbaZmoUL7o26yJUdRSI8q1pWoeYJJTj41CSi3qG46TuOobbY9LRYYjxXTNeehspSlbqU4QAocwMknpkAVZZzvVDpxyDdpEu+w7XGtzb57lmNHbCUttp9AOJRO5PoOlX1ei6dXspyfPmZuqbc+Is62KpSbfZ2s95OkAHG+Eg7/U/Q1t2l4iIlubbQnhQhIQkeAAx+lYzp5r7d7RHXyOKPa0d2nH4zkZ/93yFbxCaDUZtIHIUh1S3NgT0jdCbUkiiiisyXwqFd4bVwt0iJIQFtPNqQtJ6gjBqbXiqASORCfn7SgdgKnWKUf3i2vqRvtxIJJB/P5imCuPaZB+wNaQL42giNcP3aUocuL+Enzx9E12r1entFtYf1mXqE2vIDOqDoO6e1rjrkWi4LKpbSEgqaeAADiSepAwQTvjNPls7R7Zdn4jFqt13kuyHAhXDDUlLIIyVKUrCQB5E/GkyXFYmx1xpTSXWVjCkqGQakWy7akszaY8C6MyIadktT2ONaB0AWkgkeuT51lazQOXL1jIMZp1C7cNNePvZBG1ZrP7O5tjuq7voK8ItHeHL8F4cUdzfPLOw6Yxt0IqLK1Vq55Z7qZaYzeN8RFrI891ClZanr9JWl+Zd9Tvp2Uw1ksJI6FKcNj0JzSR0li/X4fuZcLlP08yRce0nX0K4rgxmrHcltpy45b21vNpPVJVxAcQ6jzqum68m6n1Ppe26qs6IzMe4NrdTkgOKJCQohW3CCckb5GRTLE09qzuu7i6YjxGEfcQ9ObQSMdEoCgPnVPqaxXN62qVqGwSrd3OVNz2nEPpjkH7xKDxBPU7DYdMVI00bfDZ4vtxOB3zyvEae3SczZ7dYbi2yyqfGuSFsKJ4VpSkFSgCN+E4SD03HXFKjva3rmYgy7dYoyImMjLC3M+YORkfCq5mTdNYXOKb0lN7kW9HdxY9vSFhYOMuuHPCnOBzIzjltTe3YNYrRxI09GaGThD1xQFAeYSkgZ8jUa6qsZtbH7zrO/wCAZnxZpWt9fW8p/wCJ7PbI608LyLe2VSEEjdCkkgpI8iPWtF0jpa16TtggWlnhSfeddXut1Xio/pyFZPc7Lc2imTedKT47oOPa4K0vLQM9FNHjx8OtSLLf7y2gpsmqXZKGyQpi4tB9SDnkonhcGOWCTXflSxxWwb9j+kPi4+oYmo6ovx0/GakqtdwnMrXwOGE13hZH4lJznHpWe6p7VnJTqLHp23To8yVhKpMpotllBOCtKDuSBnc4Ax1ro7qXWTrXAm5WtkqGC43CUVDzGV4zVYxCCJj06VIfmT3hhyVJUFLKfwjAwlPkNqtp6fazeMYEg+pQDg5nSFEZgxGosZHAy0nhQny/3vXK8Tk222SJasZbbJSM81dB88VMpX1Mld4vNt0+wfddX3snGdkDxPhjPxxW+dqL7CI1rveOHY5Z1MWpEt8Zfmq9oWrxB+79N/ia1kDAqn03DTGhICUBICQEjwAq5rytthscsfOaoGBiFFFFVzsKKKKIRY7QdPjUWmJsIJBeUjiZJ2w4N07+GfpWW6XuC51sCJORMiq7iQg8wpO2/wAvnmt3WApJB5EViWubYrSms03ZAItt1VwSNtm3Oh+PP/1Vq9Mv2saj+UX1Fe5ZNqPOkqjMhTbDsh1biW2mmscS1qOAN9h61Iqp1Q87GtSX40hEd9qQwpt5zIQ2rvE4Kv8AKOta2oYrUzDuBEKwGcAxwtHZ65LQmVrCXxpB4vs6M5wsJHQOK5r89wnyq0f13oyw93a4ctlTqfdah21gunI24QEDAPkcUgT5BvSkmXKueoikZ4ZJMG35znPABxufl51IZbnIZ7pM0Q2SMFi1sJioIzt7ycr/ANVefXT6jUHdj9ZomyusYjwdcynAHImkNQvsqJAWY6W8/wBKlAj4iubfabp9MxEK8NzrO87kJFxjKbQrG33uWPPl50kC1xPvKbW4rqt11a1H1UokmvruZkdlTcKa4thQPHDnkyYzg/CUKJKR/KRVz9NuUZGDILqqzNAuGodIaMiLfW/BholLL3dxUAqfUeaglPPpvUJntDXLdKbdpPUUpvAId9lDSVenGRSFbYphvOOWi1xNPrUolb7DntD6j1CFLThtHljPpUhduYeWXJS5ElwnJckSFuqz6qO3wqFXT7rBnt951tSi+8eH+0i1W4JN+gXe05+8uTCUUJPhxIyD8K8kQNHa9SJdvlsLmpT7syC4G5De2wPUjf7qgR5UlIhqZVxwp9xhqzn93lrCfigkpPxFQp9vMl9t2db4c/usYfjD2OYk+KXEe4o89lJG/WizQX18gZ+06uorbgyzuFuu2nLgxBu6m5MeSpSYs5r3SsgZ4XEdFYBORsfKulUrtyVMudniOXm6S22e8WiHdI2H2FBPCFF1I4XE46gk77+V1Wr093erx9xE9SqhxtnKVIbiRnZD6uFppJWs+QqN2VWp253CXqGUj3pa+FkEbobB3/ID+mqfUSnrzc4mnIKjxvLC5Sh/A3z/AC3+XjW06UtLdtt7LTSOBttAShPgAKp6nftT4Y7n+Jfpa8DcZdsoCG0pSMACulFFYUchRRRRCFFFFEIVR6usEbUNlkwJScpdTgEc0noR5g71eV4RnY11WKkEQn57Q7f9ONCDcrLLlNxj3aJMYcfGkcjjptXg1la8lExmZF8n2Nj8ia3t+3x3t1NjPjVdJ05Ff+8lJ/mGa1E6o2MMuYu2mQmZE1qiyvjiFxaGei8p/MVJavFsd/w7hFV/5qf70/StBWiSD30GG4fFTCT+lU8vsrsLpybcwP8Aw1rR+RFXr1Ss91lfyg8jKBM2Ir7suOfR1P8AevsPMnk62f6xU5fZLYukMj0kL/U1xV2S2T/l3P8Arqqf9Tp95z5T3nDvmhzdbA/nFfCpkVP3pTA9XU/3qSOyWyf8u5/11V1R2S2Lb90UfWQv9DR/U6feHyfvKtd2tzYyufFT6vJ/vUZzUdmbGVXFg/yq4vypmj9ldhbXkW9sn/O64r81VbxuzyzsEKRboSSOvcpJ+dQbqtY7Azvyg9Zmrms7TsI/tEpX4WWTkfPFeovl1mJP2Xpyes42U+O7T8+X1rZI2mYjOOFCE4/CkCp7VqitnPBk+dUt1Q/hXEmumUTOOzTSMmKt+4XZINxlr4nVZzwDOyR08/l4VqjaAhASBgAYr5aZbaGG0hNdazLLGscs0YAwMQoooqE7CiiiiE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32727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612279" y="908720"/>
            <a:ext cx="2740521" cy="3377719"/>
          </a:xfrm>
          <a:custGeom>
            <a:avLst/>
            <a:gdLst>
              <a:gd name="connsiteX0" fmla="*/ 0 w 2740521"/>
              <a:gd name="connsiteY0" fmla="*/ 0 h 3377719"/>
              <a:gd name="connsiteX1" fmla="*/ 2740521 w 2740521"/>
              <a:gd name="connsiteY1" fmla="*/ 0 h 3377719"/>
              <a:gd name="connsiteX2" fmla="*/ 2740521 w 2740521"/>
              <a:gd name="connsiteY2" fmla="*/ 3377719 h 3377719"/>
              <a:gd name="connsiteX3" fmla="*/ 0 w 2740521"/>
              <a:gd name="connsiteY3" fmla="*/ 3377719 h 3377719"/>
              <a:gd name="connsiteX4" fmla="*/ 0 w 2740521"/>
              <a:gd name="connsiteY4" fmla="*/ 0 h 337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3377719">
                <a:moveTo>
                  <a:pt x="0" y="0"/>
                </a:moveTo>
                <a:lnTo>
                  <a:pt x="2740521" y="0"/>
                </a:lnTo>
                <a:lnTo>
                  <a:pt x="2740521" y="3377719"/>
                </a:lnTo>
                <a:lnTo>
                  <a:pt x="0" y="3377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100" b="1" kern="1200" dirty="0" smtClean="0"/>
              <a:t>PERUBAHAN LANDASAN HUKUM </a:t>
            </a:r>
            <a:r>
              <a:rPr lang="id-ID" sz="2100" b="1" dirty="0" smtClean="0"/>
              <a:t>(10 TAHUN TERAKHIR)</a:t>
            </a:r>
            <a:endParaRPr lang="id-ID" sz="2100" b="1" kern="1200" dirty="0" smtClean="0"/>
          </a:p>
          <a:p>
            <a:pPr marL="177800" lvl="0" indent="-17780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id-ID" sz="2100" kern="1200" dirty="0" smtClean="0">
                <a:solidFill>
                  <a:srgbClr val="FFFF00"/>
                </a:solidFill>
              </a:rPr>
              <a:t>UU NO. 20/2003 :  SISDIKNAS </a:t>
            </a:r>
          </a:p>
          <a:p>
            <a:pPr marL="177800" lvl="0" indent="-17780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id-ID" sz="2100" kern="1200" dirty="0" smtClean="0">
                <a:solidFill>
                  <a:srgbClr val="FFFF00"/>
                </a:solidFill>
              </a:rPr>
              <a:t>UU NO.14/2005 :  GURU DAN DOSEN</a:t>
            </a:r>
          </a:p>
          <a:p>
            <a:pPr marL="177800" lvl="0" indent="-17780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id-ID" sz="2100" kern="1200" dirty="0" smtClean="0">
                <a:solidFill>
                  <a:srgbClr val="FFFF00"/>
                </a:solidFill>
              </a:rPr>
              <a:t>UU NO. 12/2012 :   DIKTI</a:t>
            </a:r>
            <a:endParaRPr lang="id-ID" sz="2100" kern="1200" dirty="0">
              <a:solidFill>
                <a:srgbClr val="FFFF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263403" y="908720"/>
            <a:ext cx="2740521" cy="3377719"/>
          </a:xfrm>
          <a:custGeom>
            <a:avLst/>
            <a:gdLst>
              <a:gd name="connsiteX0" fmla="*/ 0 w 2740521"/>
              <a:gd name="connsiteY0" fmla="*/ 0 h 3377719"/>
              <a:gd name="connsiteX1" fmla="*/ 2740521 w 2740521"/>
              <a:gd name="connsiteY1" fmla="*/ 0 h 3377719"/>
              <a:gd name="connsiteX2" fmla="*/ 2740521 w 2740521"/>
              <a:gd name="connsiteY2" fmla="*/ 3377719 h 3377719"/>
              <a:gd name="connsiteX3" fmla="*/ 0 w 2740521"/>
              <a:gd name="connsiteY3" fmla="*/ 3377719 h 3377719"/>
              <a:gd name="connsiteX4" fmla="*/ 0 w 2740521"/>
              <a:gd name="connsiteY4" fmla="*/ 0 h 337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3377719">
                <a:moveTo>
                  <a:pt x="0" y="0"/>
                </a:moveTo>
                <a:lnTo>
                  <a:pt x="2740521" y="0"/>
                </a:lnTo>
                <a:lnTo>
                  <a:pt x="2740521" y="3377719"/>
                </a:lnTo>
                <a:lnTo>
                  <a:pt x="0" y="337771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100" b="1" kern="1200" dirty="0" smtClean="0"/>
              <a:t>PERUBAHAN LANDASAN KONSEP</a:t>
            </a:r>
          </a:p>
          <a:p>
            <a:pPr marL="285750" lvl="0" indent="-28575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id-ID" kern="1200" dirty="0" smtClean="0">
                <a:solidFill>
                  <a:srgbClr val="FFFF00"/>
                </a:solidFill>
              </a:rPr>
              <a:t>DARI HAK DOSEN MENUJU PENGHARGAAN PRESTASI AKADEMIK  DOSEN</a:t>
            </a:r>
          </a:p>
          <a:p>
            <a:pPr marL="285750" lvl="0" indent="-28575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id-ID" dirty="0" smtClean="0">
                <a:solidFill>
                  <a:srgbClr val="FFFF00"/>
                </a:solidFill>
              </a:rPr>
              <a:t>DARI TUGAS UTAMA MENGAJAR MENJADI PENDIDIK PROFESIONAL DAN ILMUWAN</a:t>
            </a:r>
            <a:endParaRPr lang="id-ID" kern="1200" dirty="0" smtClean="0">
              <a:solidFill>
                <a:srgbClr val="FFFF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03924" y="908720"/>
            <a:ext cx="2744540" cy="3377719"/>
          </a:xfrm>
          <a:custGeom>
            <a:avLst/>
            <a:gdLst>
              <a:gd name="connsiteX0" fmla="*/ 0 w 2740521"/>
              <a:gd name="connsiteY0" fmla="*/ 0 h 3377719"/>
              <a:gd name="connsiteX1" fmla="*/ 2740521 w 2740521"/>
              <a:gd name="connsiteY1" fmla="*/ 0 h 3377719"/>
              <a:gd name="connsiteX2" fmla="*/ 2740521 w 2740521"/>
              <a:gd name="connsiteY2" fmla="*/ 3377719 h 3377719"/>
              <a:gd name="connsiteX3" fmla="*/ 0 w 2740521"/>
              <a:gd name="connsiteY3" fmla="*/ 3377719 h 3377719"/>
              <a:gd name="connsiteX4" fmla="*/ 0 w 2740521"/>
              <a:gd name="connsiteY4" fmla="*/ 0 h 337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3377719">
                <a:moveTo>
                  <a:pt x="0" y="0"/>
                </a:moveTo>
                <a:lnTo>
                  <a:pt x="2740521" y="0"/>
                </a:lnTo>
                <a:lnTo>
                  <a:pt x="2740521" y="3377719"/>
                </a:lnTo>
                <a:lnTo>
                  <a:pt x="0" y="3377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100" b="1" kern="1200" dirty="0" smtClean="0"/>
              <a:t>PERUBAHAN LANDASAN  TEKNIS</a:t>
            </a:r>
          </a:p>
          <a:p>
            <a:pPr marL="177800" lvl="0" indent="-1778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id-ID" sz="2100" kern="1200" dirty="0" smtClean="0">
                <a:solidFill>
                  <a:srgbClr val="FFFF00"/>
                </a:solidFill>
              </a:rPr>
              <a:t>DARI SENTRALISASI MENUJU OTONOMI DAN PENJAMINAN MUTU</a:t>
            </a:r>
          </a:p>
          <a:p>
            <a:pPr marL="177800" lvl="0" indent="-1778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  <a:tabLst>
                <a:tab pos="2511425" algn="l"/>
              </a:tabLst>
            </a:pPr>
            <a:r>
              <a:rPr lang="id-ID" sz="2100" kern="1200" dirty="0" smtClean="0">
                <a:solidFill>
                  <a:srgbClr val="FFFF00"/>
                </a:solidFill>
              </a:rPr>
              <a:t>DARI FULL PAPER MENUJU  SISTEM </a:t>
            </a:r>
            <a:r>
              <a:rPr lang="id-ID" sz="2100" dirty="0" smtClean="0">
                <a:solidFill>
                  <a:srgbClr val="FFFF00"/>
                </a:solidFill>
              </a:rPr>
              <a:t>PAPERLESS</a:t>
            </a:r>
            <a:endParaRPr lang="id-ID" sz="2100" kern="12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864" y="4286439"/>
            <a:ext cx="8229600" cy="187651"/>
          </a:xfrm>
          <a:prstGeom prst="rect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itle 1"/>
          <p:cNvSpPr txBox="1">
            <a:spLocks/>
          </p:cNvSpPr>
          <p:nvPr/>
        </p:nvSpPr>
        <p:spPr>
          <a:xfrm>
            <a:off x="35495" y="-33362"/>
            <a:ext cx="9067561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id-ID" sz="3200" b="1" dirty="0" smtClean="0">
                <a:solidFill>
                  <a:srgbClr val="FFFF00"/>
                </a:solidFill>
              </a:rPr>
              <a:t>LANDASAN PERUBAHAN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5068341"/>
            <a:ext cx="6984776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buFont typeface="Wingdings" pitchFamily="2" charset="2"/>
              <a:buChar char="q"/>
            </a:pPr>
            <a:r>
              <a:rPr lang="id-ID" sz="2400" dirty="0">
                <a:solidFill>
                  <a:schemeClr val="bg1"/>
                </a:solidFill>
              </a:rPr>
              <a:t>Excellence University:</a:t>
            </a:r>
          </a:p>
          <a:p>
            <a:pPr marL="531813"/>
            <a:r>
              <a:rPr lang="en-US" b="1" dirty="0">
                <a:solidFill>
                  <a:srgbClr val="5DD5FF"/>
                </a:solidFill>
              </a:rPr>
              <a:t>Classic measure of research quality</a:t>
            </a:r>
            <a:r>
              <a:rPr lang="id-ID" b="1" dirty="0">
                <a:solidFill>
                  <a:srgbClr val="5DD5FF"/>
                </a:solidFill>
              </a:rPr>
              <a:t>,</a:t>
            </a:r>
            <a:r>
              <a:rPr lang="en-US" b="1" dirty="0">
                <a:solidFill>
                  <a:srgbClr val="5DD5FF"/>
                </a:solidFill>
              </a:rPr>
              <a:t> Citations per staff member</a:t>
            </a:r>
            <a:r>
              <a:rPr lang="id-ID" b="1" dirty="0">
                <a:solidFill>
                  <a:srgbClr val="5DD5FF"/>
                </a:solidFill>
              </a:rPr>
              <a:t>,</a:t>
            </a:r>
            <a:r>
              <a:rPr lang="en-US" b="1" dirty="0">
                <a:solidFill>
                  <a:srgbClr val="5DD5FF"/>
                </a:solidFill>
              </a:rPr>
              <a:t> Number of publication per staff</a:t>
            </a:r>
            <a:r>
              <a:rPr lang="id-ID" b="1" dirty="0">
                <a:solidFill>
                  <a:srgbClr val="5DD5FF"/>
                </a:solidFill>
              </a:rPr>
              <a:t>  (www.scopus.com)</a:t>
            </a:r>
            <a:endParaRPr lang="en-US" b="1" dirty="0">
              <a:solidFill>
                <a:srgbClr val="5DD5FF"/>
              </a:solidFill>
            </a:endParaRPr>
          </a:p>
          <a:p>
            <a:pPr marL="531813" indent="-531813">
              <a:buFont typeface="Wingdings" pitchFamily="2" charset="2"/>
              <a:buChar char="q"/>
            </a:pPr>
            <a:r>
              <a:rPr lang="id-ID" sz="2400" dirty="0">
                <a:solidFill>
                  <a:schemeClr val="bg1"/>
                </a:solidFill>
              </a:rPr>
              <a:t>Information technology </a:t>
            </a:r>
            <a:r>
              <a:rPr lang="id-ID" sz="2400" dirty="0" smtClean="0">
                <a:solidFill>
                  <a:schemeClr val="bg1"/>
                </a:solidFill>
              </a:rPr>
              <a:t>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211960" y="4546098"/>
            <a:ext cx="1368152" cy="4670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2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600" b="1" smtClean="0">
                <a:solidFill>
                  <a:srgbClr val="FFFF00"/>
                </a:solidFill>
              </a:rPr>
              <a:t>PERBANDINGAN </a:t>
            </a:r>
            <a:r>
              <a:rPr lang="en-US" sz="2600" b="1" smtClean="0">
                <a:solidFill>
                  <a:srgbClr val="FFFF00"/>
                </a:solidFill>
              </a:rPr>
              <a:t>KEPMENKOWASBANGPAN </a:t>
            </a:r>
            <a:r>
              <a:rPr lang="id-ID" sz="2600" b="1" smtClean="0">
                <a:solidFill>
                  <a:srgbClr val="FFFF00"/>
                </a:solidFill>
              </a:rPr>
              <a:t>DAN</a:t>
            </a:r>
            <a:r>
              <a:rPr lang="en-US" sz="2600" b="1" smtClean="0">
                <a:solidFill>
                  <a:srgbClr val="FFFF00"/>
                </a:solidFill>
              </a:rPr>
              <a:t> </a:t>
            </a:r>
            <a:r>
              <a:rPr lang="id-ID" sz="2600" b="1" smtClean="0">
                <a:solidFill>
                  <a:srgbClr val="FFFF00"/>
                </a:solidFill>
              </a:rPr>
              <a:t>PERMEN</a:t>
            </a:r>
            <a:r>
              <a:rPr lang="en-US" sz="2600" b="1" smtClean="0">
                <a:solidFill>
                  <a:srgbClr val="FFFF00"/>
                </a:solidFill>
              </a:rPr>
              <a:t>PAN RB</a:t>
            </a:r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906009"/>
              </p:ext>
            </p:extLst>
          </p:nvPr>
        </p:nvGraphicFramePr>
        <p:xfrm>
          <a:off x="134616" y="853440"/>
          <a:ext cx="885698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984"/>
                <a:gridCol w="5334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KEPMENKOWASBANGPA</a:t>
                      </a:r>
                      <a:r>
                        <a:rPr lang="id-ID" sz="2000" dirty="0" smtClean="0"/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NO. 38/KEP/MK.WASPAN/8/1999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smtClean="0"/>
                        <a:t>PERMENPANRB</a:t>
                      </a:r>
                      <a:r>
                        <a:rPr lang="id-ID" sz="2000" baseline="0" smtClean="0"/>
                        <a:t> </a:t>
                      </a:r>
                      <a:r>
                        <a:rPr lang="en-US" sz="2000" baseline="0" smtClean="0"/>
                        <a:t> N0 17 TAHUN </a:t>
                      </a:r>
                      <a:r>
                        <a:rPr lang="id-ID" sz="2000" baseline="0" smtClean="0"/>
                        <a:t>201</a:t>
                      </a:r>
                      <a:r>
                        <a:rPr lang="en-US" sz="2000" baseline="0" smtClean="0"/>
                        <a:t>3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d-ID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 penghargaan kepada dosen berprestasi (loncat jabatan)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Pasal </a:t>
                      </a:r>
                      <a:r>
                        <a:rPr lang="en-US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id-ID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d-ID" sz="1800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id-ID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Kenaikan jabatan Akademik Dosen untuk menjadi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Lektor minimal wajib memiliki karya ilmiah yang diterbitkan pada jurnal ilmiah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/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Lektor Kepala yang memiliki: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1)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ijazah Doktor (S3) atau yang sederajat harus memiliki karya ilmiah yang dipublikasikan pada jurnal nasional terakreditasi.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ijazah Magister (S2) atau yang sederajat harus memiliki karya ilmiah yang dipublikasikan pada jurnal internasional. </a:t>
                      </a:r>
                      <a:endParaRPr lang="en-US" sz="18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Profesor harus memiliki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6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ijazah Doktor (S3) atau yang sederajat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6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paling kurang 3 (tiga) tahun setelah memperoleh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ijazah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Doktor (S3)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6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karya ilmiah yang dipublikasikan pada jurnal internasional bereputasi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dan</a:t>
                      </a:r>
                      <a:endParaRPr lang="en-US" sz="16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memiliki pengalaman kerja sebagai dosen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paling kurang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 (sepuluh) tahun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1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600" b="1" smtClean="0">
                <a:solidFill>
                  <a:srgbClr val="FFFF00"/>
                </a:solidFill>
              </a:rPr>
              <a:t>PERBANDINGAN </a:t>
            </a:r>
            <a:r>
              <a:rPr lang="en-US" sz="2600" b="1" smtClean="0">
                <a:solidFill>
                  <a:srgbClr val="FFFF00"/>
                </a:solidFill>
              </a:rPr>
              <a:t>KEPMENKOWASBANGPAN</a:t>
            </a:r>
            <a:r>
              <a:rPr lang="id-ID" sz="2600" b="1" smtClean="0">
                <a:solidFill>
                  <a:srgbClr val="FFFF00"/>
                </a:solidFill>
              </a:rPr>
              <a:t> DAN PERMEN</a:t>
            </a:r>
            <a:r>
              <a:rPr lang="en-US" sz="2600" b="1" smtClean="0">
                <a:solidFill>
                  <a:srgbClr val="FFFF00"/>
                </a:solidFill>
              </a:rPr>
              <a:t>PANRB </a:t>
            </a:r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693733"/>
              </p:ext>
            </p:extLst>
          </p:nvPr>
        </p:nvGraphicFramePr>
        <p:xfrm>
          <a:off x="179512" y="980728"/>
          <a:ext cx="885698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68052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KEPMENKOWASBANGPA</a:t>
                      </a:r>
                      <a:r>
                        <a:rPr lang="id-ID" sz="2000" dirty="0" smtClean="0"/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NO. 38/KEP/MK.WASPAN/8/1999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aseline="0" smtClean="0"/>
                        <a:t>PERMEN</a:t>
                      </a:r>
                      <a:r>
                        <a:rPr lang="en-US" sz="2000" baseline="0" smtClean="0"/>
                        <a:t>RB 17 TAHUN 2013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d-ID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 penghargaan kepada dosen berprestasi (loncat jabatan)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Pasal</a:t>
                      </a:r>
                      <a:r>
                        <a:rPr lang="en-US" sz="1800" kern="1200" baseline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26 (4) 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 yang berprestasi luar biasa dan memenuhi persyaratan lainnya dapat diangkat ke jenjang jabatan akademis dua tingkat lebih tinggi atau loncat jabatan.</a:t>
                      </a:r>
                      <a:endParaRPr lang="en-US" sz="16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3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800" u="none" strike="noStrike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Pasal 26(5)</a:t>
                      </a:r>
                      <a:r>
                        <a:rPr lang="id-ID" sz="1800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Dikecualikan paling kurang 3 (tiga) tahun sebagaimana dimaksud pada ayat (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huruf c angka 2)</a:t>
                      </a:r>
                      <a:r>
                        <a:rPr lang="id-ID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apabila Dosen yang bersangkutan memiliki tambahan karya ilmiah yang dipublikasikan pada jurnal internasional bereputasi setelah memperoleh gelar Doktor (S3) dan memenuhi persyaratan lainnya.</a:t>
                      </a:r>
                      <a:endParaRPr lang="en-US" sz="18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3" indent="-285750">
                        <a:buFont typeface="Wingdings" pitchFamily="2" charset="2"/>
                        <a:buChar char="q"/>
                      </a:pPr>
                      <a:endParaRPr lang="en-US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id-ID" sz="2000" baseline="0" dirty="0" smtClean="0">
                          <a:solidFill>
                            <a:schemeClr val="tx1"/>
                          </a:solidFill>
                        </a:rPr>
                        <a:t> ada instrumen terukur yang menunjukkan perbedaan kompetensi setiap jenjang jabatan fungsional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</a:rPr>
                        <a:t>Setiap jenjang jabatan akademik terdapat instrumen terukur yang menunjukkan perbedaan kompetensi setiap jabatan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8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600" b="1" smtClean="0">
                <a:solidFill>
                  <a:srgbClr val="FFFF00"/>
                </a:solidFill>
              </a:rPr>
              <a:t>PERBANDINGAN </a:t>
            </a:r>
            <a:r>
              <a:rPr lang="en-US" sz="2600" b="1" smtClean="0">
                <a:solidFill>
                  <a:srgbClr val="FFFF00"/>
                </a:solidFill>
              </a:rPr>
              <a:t>KEPMENKOWASBANGPAN</a:t>
            </a:r>
            <a:r>
              <a:rPr lang="id-ID" sz="2600" b="1" smtClean="0">
                <a:solidFill>
                  <a:srgbClr val="FFFF00"/>
                </a:solidFill>
              </a:rPr>
              <a:t> DAN PERMEN</a:t>
            </a:r>
            <a:r>
              <a:rPr lang="en-US" sz="2600" b="1" smtClean="0">
                <a:solidFill>
                  <a:srgbClr val="FFFF00"/>
                </a:solidFill>
              </a:rPr>
              <a:t>PANRB</a:t>
            </a:r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3618909"/>
              </p:ext>
            </p:extLst>
          </p:nvPr>
        </p:nvGraphicFramePr>
        <p:xfrm>
          <a:off x="107504" y="1075536"/>
          <a:ext cx="896029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396"/>
                <a:gridCol w="41529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KEPMENKOWASBANGPA</a:t>
                      </a:r>
                      <a:r>
                        <a:rPr lang="id-ID" sz="2000" dirty="0" smtClean="0"/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NO. 38/KEP/MK.WASPAN/8/1999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aseline="0" smtClean="0"/>
                        <a:t>PERMEN</a:t>
                      </a:r>
                      <a:r>
                        <a:rPr lang="en-US" sz="2000" baseline="0" smtClean="0"/>
                        <a:t>PANRB 17 TAHUN </a:t>
                      </a:r>
                      <a:r>
                        <a:rPr lang="id-ID" sz="2000" baseline="0" smtClean="0"/>
                        <a:t>201</a:t>
                      </a:r>
                      <a:r>
                        <a:rPr lang="en-US" sz="2000" baseline="0" smtClean="0"/>
                        <a:t>3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Jabatan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jabatan</a:t>
                      </a:r>
                      <a:r>
                        <a:rPr lang="en-US" sz="24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fungsional</a:t>
                      </a:r>
                      <a:endParaRPr lang="id-ID" sz="2400" b="1" kern="1200" dirty="0" smtClean="0">
                        <a:solidFill>
                          <a:srgbClr val="00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Jabatan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fungsional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terdiri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24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24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</a:t>
                      </a: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2400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Jenjang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jabatan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marL="533400" lvl="0" indent="-171450">
                        <a:buFontTx/>
                        <a:buChar char="-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0" indent="0">
                        <a:buFontTx/>
                        <a:buNone/>
                      </a:pP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Ahli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Lektor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Lektor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Kepala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4.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Guru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95250">
                        <a:buFontTx/>
                        <a:buChar char="-"/>
                      </a:pP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pen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1950" lvl="0" indent="266700">
                        <a:buFontTx/>
                        <a:buNone/>
                      </a:pP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Ahli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Lektor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Lektor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Kepala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Jabatan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jabatan</a:t>
                      </a:r>
                      <a:r>
                        <a:rPr lang="en-US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endParaRPr lang="en-US" sz="2400" b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1950" lvl="0" indent="-361950">
                        <a:buFont typeface="Wingdings" pitchFamily="2" charset="2"/>
                        <a:buChar char="q"/>
                      </a:pPr>
                      <a:r>
                        <a:rPr lang="id-ID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dosen terdiri atas </a:t>
                      </a:r>
                      <a:r>
                        <a:rPr lang="id-ID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 tetap dan dosen tidak tetap </a:t>
                      </a:r>
                    </a:p>
                    <a:p>
                      <a:pPr marL="361950" lvl="0" indent="-361950">
                        <a:buFont typeface="Wingdings" pitchFamily="2" charset="2"/>
                        <a:buChar char="q"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Jenjang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jabatan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terdiri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ahli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lektor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lektor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kepala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profesor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3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600" b="1" smtClean="0">
                <a:solidFill>
                  <a:srgbClr val="FFFF00"/>
                </a:solidFill>
              </a:rPr>
              <a:t>PERBANDINGAN </a:t>
            </a:r>
            <a:r>
              <a:rPr lang="en-US" sz="2600" b="1" smtClean="0">
                <a:solidFill>
                  <a:srgbClr val="FFFF00"/>
                </a:solidFill>
              </a:rPr>
              <a:t>KEPMENKOWASBANGPAN</a:t>
            </a:r>
            <a:r>
              <a:rPr lang="id-ID" sz="2600" b="1" smtClean="0">
                <a:solidFill>
                  <a:srgbClr val="FFFF00"/>
                </a:solidFill>
              </a:rPr>
              <a:t> DAN PERMEN</a:t>
            </a:r>
            <a:r>
              <a:rPr lang="en-US" sz="2600" b="1" smtClean="0">
                <a:solidFill>
                  <a:srgbClr val="FFFF00"/>
                </a:solidFill>
              </a:rPr>
              <a:t>PANRB</a:t>
            </a:r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9184751"/>
              </p:ext>
            </p:extLst>
          </p:nvPr>
        </p:nvGraphicFramePr>
        <p:xfrm>
          <a:off x="107504" y="1075536"/>
          <a:ext cx="896029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435178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KEPMENKOWASBANGPA</a:t>
                      </a:r>
                      <a:r>
                        <a:rPr lang="id-ID" sz="2400" dirty="0" smtClean="0"/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NO. 38/KEP/MK.WASPAN/8/1999</a:t>
                      </a:r>
                      <a:endParaRPr lang="en-U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aseline="0" smtClean="0"/>
                        <a:t>PERMEN</a:t>
                      </a:r>
                      <a:r>
                        <a:rPr lang="en-US" sz="2400" baseline="0" smtClean="0"/>
                        <a:t>PANRB 17 TAHUN </a:t>
                      </a:r>
                      <a:r>
                        <a:rPr lang="id-ID" sz="2400" baseline="0" smtClean="0"/>
                        <a:t>201</a:t>
                      </a:r>
                      <a:r>
                        <a:rPr lang="en-US" sz="2400" baseline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Wingdings" pitchFamily="2" charset="2"/>
                        <a:buChar char="q"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Persyaratan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marL="628650" lvl="1" indent="-266700">
                        <a:buFont typeface="Wingdings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serendah-rendahnya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Sarjana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(S1)</a:t>
                      </a:r>
                    </a:p>
                    <a:p>
                      <a:pPr marL="628650" lvl="1" indent="-266700">
                        <a:buFont typeface="Wingdings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serendah-rendahnya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Diploma IV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itchFamily="2" charset="2"/>
                        <a:buChar char="q"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Persyaratan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id-ID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28650" lvl="1" indent="-266700">
                        <a:buFont typeface="Wingdings" pitchFamily="2" charset="2"/>
                        <a:buChar char="ü"/>
                      </a:pPr>
                      <a:r>
                        <a:rPr lang="id-ID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 P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rogram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Diploma</a:t>
                      </a:r>
                      <a:r>
                        <a:rPr lang="id-ID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/Sarjana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serendah-rendahnya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lulusan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magister (S2)</a:t>
                      </a:r>
                    </a:p>
                    <a:p>
                      <a:pPr marL="628650" lvl="1" indent="-266700">
                        <a:buFont typeface="Wingdings" pitchFamily="2" charset="2"/>
                        <a:buChar char="ü"/>
                      </a:pPr>
                      <a:r>
                        <a:rPr lang="id-ID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 P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rogram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Pascasarjana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lulusan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doktor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(S3)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61950" lvl="1" indent="0">
                        <a:buFont typeface="Wingdings" pitchFamily="2" charset="2"/>
                        <a:buNone/>
                      </a:pPr>
                      <a:r>
                        <a:rPr lang="id-ID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 mendapatkan jabatan fungsional guru besar dosen harus mempunyai </a:t>
                      </a:r>
                      <a:r>
                        <a:rPr lang="id-ID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 kualifikasi akademik doktor 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lvl="1" indent="0">
                        <a:buFont typeface="Wingdings" pitchFamily="2" charset="2"/>
                        <a:buNone/>
                      </a:pPr>
                      <a:r>
                        <a:rPr lang="id-ID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 menduduki jabatan </a:t>
                      </a:r>
                      <a:r>
                        <a:rPr lang="id-ID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 </a:t>
                      </a:r>
                      <a:r>
                        <a:rPr lang="id-ID" sz="24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Profesor </a:t>
                      </a:r>
                      <a:r>
                        <a:rPr lang="id-ID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harus memiliki kualifikasi akademik doktor </a:t>
                      </a:r>
                      <a:endParaRPr lang="id-ID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4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19812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KETENTUAN PERALIHAN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Pasal 3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(1) Pada saat Peraturan Menteri ini berlaku, Dosen yang masih memiliki ijazah Sarjana (S1), apabila tidak memperoleh ijazah Magister (S2), jenjang jabatan/ pangkat golongan ruang paling tinggi adalah Lektor, pangkat Penata Tingkat I, golongan ruang III/d atau jabatan/pangkat golongan ruang terakhir yang dimiliki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Perubahan PERMENPANRB 17-2013</a:t>
            </a:r>
            <a:endParaRPr lang="en-US" sz="32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43100"/>
            <a:ext cx="8686800" cy="2964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28600"/>
            <a:ext cx="7391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LAMPIRAN II ,JUMLAH ANGKA KREDIT KUMULATIF  PALING RENDAH  DOSEN PENDIDIKAN  MAGISTER  atau YANG SEDERAJAT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04800"/>
            <a:ext cx="7467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LAMPIRAN  III JUMLAH ANGKA KREDIT KUMULATIF  PALING RENDAH  DOSEN PENDIDIKAN DOKTOR atau YANG SEDERAJAT 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smtClean="0">
                <a:solidFill>
                  <a:srgbClr val="FFFF00"/>
                </a:solidFill>
              </a:rPr>
              <a:t>LAMPIRAN IV ANGKA KREDIT KUMULATIF PALING RENDAH DARI TUGAS POKOK DAN PENUNJANG</a:t>
            </a:r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976466"/>
              </p:ext>
            </p:extLst>
          </p:nvPr>
        </p:nvGraphicFramePr>
        <p:xfrm>
          <a:off x="467544" y="1412776"/>
          <a:ext cx="8280921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604"/>
                <a:gridCol w="1424911"/>
                <a:gridCol w="1190166"/>
                <a:gridCol w="1303428"/>
                <a:gridCol w="1080556"/>
                <a:gridCol w="1475148"/>
                <a:gridCol w="1159108"/>
              </a:tblGrid>
              <a:tr h="1057167">
                <a:tc>
                  <a:txBody>
                    <a:bodyPr/>
                    <a:lstStyle/>
                    <a:p>
                      <a:pPr marL="457200" indent="-43815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Jabatan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Kualifikasi Akademik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 gridSpan="3"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Unsur Utama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Unsur Penunjang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</a:tr>
              <a:tr h="1090354"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Pendididkan dan Pengajaran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Penelitian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Pengabdian kepada Masyarakat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</a:tr>
              <a:tr h="615248">
                <a:tc>
                  <a:txBody>
                    <a:bodyPr/>
                    <a:lstStyle/>
                    <a:p>
                      <a:pPr marL="457200" indent="-43815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Asisten Ahli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Magister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≥ 55%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lang="id-ID" sz="16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id-ID" sz="16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</a:tr>
              <a:tr h="615248">
                <a:tc>
                  <a:txBody>
                    <a:bodyPr/>
                    <a:lstStyle/>
                    <a:p>
                      <a:pPr marL="457200" indent="-43815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Lektor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Magister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lang="en-US" sz="16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r>
                        <a:rPr lang="id-ID" sz="16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≥ 35%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</a:tr>
              <a:tr h="615248">
                <a:tc>
                  <a:txBody>
                    <a:bodyPr/>
                    <a:lstStyle/>
                    <a:p>
                      <a:pPr marL="457200" indent="-43815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Lektor Kepala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Doktor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≥ 40%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lang="id-ID" sz="16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6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id-ID" sz="16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</a:tr>
              <a:tr h="615248">
                <a:tc>
                  <a:txBody>
                    <a:bodyPr/>
                    <a:lstStyle/>
                    <a:p>
                      <a:pPr marL="457200" indent="-43815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Profesor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Doktor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≥ 35%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lang="en-US" sz="16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r>
                        <a:rPr lang="id-ID" sz="16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7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smtClean="0">
                <a:solidFill>
                  <a:srgbClr val="FFFF00"/>
                </a:solidFill>
              </a:rPr>
              <a:t>LAMPIRAN V </a:t>
            </a:r>
            <a:r>
              <a:rPr lang="id-ID" sz="2000" b="1" smtClean="0">
                <a:solidFill>
                  <a:srgbClr val="FFFF00"/>
                </a:solidFill>
              </a:rPr>
              <a:t>TUGAS</a:t>
            </a:r>
            <a:r>
              <a:rPr lang="id-ID" sz="2000" b="1" dirty="0" smtClean="0">
                <a:solidFill>
                  <a:srgbClr val="FFFF00"/>
                </a:solidFill>
              </a:rPr>
              <a:t>, WEWENANG DAN </a:t>
            </a:r>
            <a:r>
              <a:rPr lang="id-ID" sz="2000" b="1" smtClean="0">
                <a:solidFill>
                  <a:srgbClr val="FFFF00"/>
                </a:solidFill>
              </a:rPr>
              <a:t>TANGGUNG JAWAB</a:t>
            </a:r>
            <a:r>
              <a:rPr lang="en-US" sz="2000" b="1" smtClean="0">
                <a:solidFill>
                  <a:srgbClr val="FFFF00"/>
                </a:solidFill>
              </a:rPr>
              <a:t> MENGAJAR PS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2" t="34701" r="12520" b="31157"/>
          <a:stretch/>
        </p:blipFill>
        <p:spPr bwMode="auto">
          <a:xfrm>
            <a:off x="107504" y="1080032"/>
            <a:ext cx="8820472" cy="21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2" t="32068" r="11019" b="30526"/>
          <a:stretch/>
        </p:blipFill>
        <p:spPr bwMode="auto">
          <a:xfrm>
            <a:off x="156753" y="3880350"/>
            <a:ext cx="8825483" cy="232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764704"/>
            <a:ext cx="3767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0033CC"/>
                </a:solidFill>
              </a:rPr>
              <a:t>PENGAJARAN</a:t>
            </a:r>
            <a:endParaRPr lang="en-US" sz="2200" b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16530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*Golongan </a:t>
            </a:r>
            <a:r>
              <a:rPr lang="id-ID"/>
              <a:t>III </a:t>
            </a:r>
            <a:r>
              <a:rPr lang="en-US" smtClean="0"/>
              <a:t>d</a:t>
            </a:r>
            <a:endParaRPr lang="en-US" dirty="0"/>
          </a:p>
          <a:p>
            <a:r>
              <a:rPr lang="id-ID" dirty="0"/>
              <a:t>** Lektor Kepala sebagai penulis utama pada jurnal internasional bereputasi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285" y="3198334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B: membantu 			M: </a:t>
            </a:r>
            <a:r>
              <a:rPr lang="id-ID" dirty="0"/>
              <a:t>melaksananakan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9904" y="3460750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smtClean="0"/>
              <a:t>LAMPIRAN VI </a:t>
            </a:r>
            <a:r>
              <a:rPr lang="id-ID" sz="2000" b="1" smtClean="0"/>
              <a:t>TUGAS</a:t>
            </a:r>
            <a:r>
              <a:rPr lang="id-ID" sz="2000" b="1" dirty="0" smtClean="0"/>
              <a:t>, WEWENANG DAN </a:t>
            </a:r>
            <a:r>
              <a:rPr lang="id-ID" sz="2000" b="1" smtClean="0"/>
              <a:t>TANGGUNG JAWAB</a:t>
            </a:r>
            <a:r>
              <a:rPr lang="en-US" sz="2000" b="1" smtClean="0"/>
              <a:t> MEMBIMBING TA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92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7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600" b="1" dirty="0" smtClean="0">
                <a:solidFill>
                  <a:srgbClr val="FFFF00"/>
                </a:solidFill>
              </a:rPr>
              <a:t>TUGAS, WEWENANG DAN TANGGUNG JAWAB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1" y="980728"/>
            <a:ext cx="3767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0033CC"/>
                </a:solidFill>
              </a:rPr>
              <a:t>PENELITIAN DAN PUBLIKASI</a:t>
            </a:r>
            <a:endParaRPr lang="en-US" sz="2200" b="1" dirty="0">
              <a:solidFill>
                <a:srgbClr val="0033CC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590254"/>
              </p:ext>
            </p:extLst>
          </p:nvPr>
        </p:nvGraphicFramePr>
        <p:xfrm>
          <a:off x="611560" y="1844824"/>
          <a:ext cx="7992888" cy="2952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172"/>
                <a:gridCol w="1747084"/>
                <a:gridCol w="1368152"/>
                <a:gridCol w="1440160"/>
                <a:gridCol w="1440160"/>
                <a:gridCol w="1440160"/>
              </a:tblGrid>
              <a:tr h="1294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 dirty="0">
                          <a:effectLst/>
                        </a:rPr>
                        <a:t>Jabatan Akademik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 dirty="0">
                          <a:effectLst/>
                        </a:rPr>
                        <a:t>Jurnal Nasional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 dirty="0">
                          <a:effectLst/>
                        </a:rPr>
                        <a:t>Jurnal nasional terakreditasi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 dirty="0">
                          <a:effectLst/>
                        </a:rPr>
                        <a:t>Jurnal Internasional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 dirty="0">
                          <a:effectLst/>
                        </a:rPr>
                        <a:t>Jurnal Internasional bereputasi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Asisten Ahli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W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 dirty="0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Lektor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 dirty="0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Lektor Kepala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800" baseline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(Doktor)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 smtClean="0">
                          <a:effectLst/>
                        </a:rPr>
                        <a:t>W</a:t>
                      </a:r>
                      <a:r>
                        <a:rPr lang="en-US" sz="1800" smtClean="0">
                          <a:effectLst/>
                        </a:rPr>
                        <a:t>(Magister)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 dirty="0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Profesor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id-ID" sz="1800" dirty="0">
                          <a:effectLst/>
                        </a:rPr>
                        <a:t>W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515719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W	: </a:t>
            </a:r>
            <a:r>
              <a:rPr lang="id-ID" dirty="0" smtClean="0"/>
              <a:t>Wajib </a:t>
            </a:r>
            <a:endParaRPr lang="en-US" dirty="0"/>
          </a:p>
          <a:p>
            <a:r>
              <a:rPr lang="id-ID" dirty="0"/>
              <a:t>S	: </a:t>
            </a:r>
            <a:r>
              <a:rPr lang="id-ID" dirty="0" smtClean="0"/>
              <a:t>Disarankan</a:t>
            </a:r>
            <a:endParaRPr lang="en-US" dirty="0"/>
          </a:p>
          <a:p>
            <a:r>
              <a:rPr lang="id-ID" dirty="0"/>
              <a:t>A	: </a:t>
            </a:r>
            <a:r>
              <a:rPr lang="id-ID" dirty="0" smtClean="0"/>
              <a:t>Fakultatif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19672" y="6525344"/>
            <a:ext cx="67687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fAKMDASIAAhEBAxEB/8QAHAAAAgMBAQEBAAAAAAAAAAAAAAYEBQcDAQII/8QARBAAAQMDAgMFBQUGBAMJAAAAAQIDBAAFEQYhEjFBBxNRYXEUIoGRoRUyUrHBIyRCcoLRM2Ki8BZUk0Njc4OSssLS4f/EABoBAAIDAQEAAAAAAAAAAAAAAAAEAgMFAQb/xAAxEQACAgEDAgQEBQQDAAAAAAABAgADEQQSIQUxIkFRYRMUMnFCgZGhsRUjUuEzNNH/2gAMAwEAAhEDEQA/ANxoooohCiiiiEKKK8JohPa8yBUK6XaDaIipdzlMxmE81urCRnwHifKsuvXajc7045D0TBUlvcKuMpGEp80pP659Kup09lx8AkWYL3mpXS6QLXHMi5TGIzQ/jeWEis8ufa9FdecjaWtUu6PJOO+Ke7Z9c8/mBSeNOmfJE3Uk5+6S/wDvVkIT5AeHly8qu2mm2Ww2y2ltsckpAAHwrWp6Wi82HMVfVAcLOkbtSv8Aa3FHUtiS5GJJD0DfgHgQSQfXIp/01rOxakbSq2T21uEZLC/dcT6pO9Z+Kprnpm3z3O/QhUaUCCmQweFQPj4fHnU7um1PyvBkU1X+U3oEHlXtYfbdY6s0moJugN8tgOO9SMPNgY5+Xrn1FabpXWll1RHC7ZKQXQMrjrOHEeqf15Vk36S2n6hxG1cN2jHRXgOa9paThRRRRCFFFFEIUUUUQhRRRRCFFB5VGmzY0CK5KmvoYYaSVOOLOAkDxo5hJGRz6Vnuse02Ha31WywN/at13TwNHLbRBweJQ6jwHxxSrqbW121o45b9NKdt9nBKXppBSt3yT1A8ufjjkeVns0K0M91Ea94jC3CPeX6/2rX0vTs+K39ItbeF4HeQF2e4X6aLjq+Yqa9zRGScNtZ6AD9PiTV3+wisAZbZZQNuSUpAqnOpoK5kRholxiStTXtII4EuJ/gPXPL1BGM0pahfmqYkwrmoSZltkiU2pbezzBODkDbYlOR4Z8Kds1KVJ/b5xF/hvYfFxHWZf7fGtzs9L6JDDKglZjqC8E+h865Xa+t2y4W5h5LaWJfFxPrc4Q3gAjPzpYiQX0pvMB2CCq4xw7Heit4YOEkpSANknOeZ/wD22dsUy5w9PmY20lcMj2pp8hXGkYB5ZByBn41WL7rAdo5/3z+06aq1PMsLFfk3abdGUBruYa0hDqF8QWk8W+f6a+bJqRq73GVFajLbS17zbylZDyc4yBjYfOoS9MSGReE26QxGauHAAlDZHdpGcgAbb5NRWLJdLHclSIfHPZRAWyzhKEKScgpSRnJ360fF1C7dw4HeG2ps4MZ4VyhTVSURnkrVGWW3diOEjb++9V1z00xIkpmW51dvuCTxJfZON/MD15ikl+BJtrqLStSm1XaO07JdWrdvBKl7fD6VbN366xYxvAKVWx2SGGISx75QBgKSfHb471xNdnw2L9534JXlDH7TnabcLPIbtmtWSEnARcWxlKv5gB9R8RWsQZsadHQ/EfbeaWkKS4hQUlQPUEVjs1qFK4oEsMOFSSrulkFRA24sc+vOqaA/e9ByDKs63JtpJy7BWo5bHPKeePUfEHnVep6er+Krg+ksq1GeGn6EyDyopb0hq626ogJkwXRx8ltK++2rwI/3mmMHIrFZSpIMbzPaKKK5CFFFFEIUV5mq7UF5hWG2PXK4vBqOynJPVR6JA6k8gK6AScCE8v8AfINgtr1wujyWo7Y681HokDqTWJXSfdO0KcJVyLsOxIVmNCSrBdH4leJ5b/LqaJL8/Xd0TeL2lTVsbVmDCztj8SvHO3r6c73ACQAAAOgGK39HohUNz/V/ESuv/Cs4KVGt0MqJQxGYRvtwpSBSZqvUTzkQBhb8P3kPw3kK92Uj9COeD4fPrqWRHu93FmuEt63R054OJGEyF9DxcsDerG3My57Miyajhd4lpA4ZKAAhxPIEeCtjy8OnXltrXE1ocf8Avv6SCKEwzd5RRLRNuE5+JOYBgzkiSiZGSAkODk4M8ic4I577eNM9t08liQ7LuUpdxlOtdyVPpHCEZzjh+H+81aQYjMCK1FjJKWWk8KQTk15YLS5ftQzbbNvMu3rS0HYaIzaOF1vkokqSSVA8x4EVxq69KgdwTO72uYqpxCVLiwGkrkvtR2ieFJWsIHoOVcBMfuMqLA082zPmygVIy4A02gEAuLUOgzyG56Va6etf2P2qOWvUIbn99A47XJcbAAAI4xw8uPY5PPCRyBqz0lbWrd2uasSxHZYZciRnGkNgAYKRxEAcveBJpW7qbnIrGBLE0q92OZS3i06i042mZdBBlW7iSl5+JxIVHztlSVE5TkjcHbnyqN9owRJET2xj2g/9l3g4vlWoa2DJ0bfPahxMi3vlY8uA/WkAQLFaew5mZcbcwrit6HAQ2A4t5eOAhQGQeJQ36c6hT1K1BhuZJ9MjduJBmQ401stS2EOpII94bjPPB6UrTtIyGSy7aZa3VMrywxOdKm2B4p8SP95pugaZmJ0YzftS6hkwD7Ol3uo8dGRxAcAIUCSskgYHU4qLaDOVbWFXQIEspJcCBgb8tvHGM+dPJZTrGxtPHnFyr0DOfymfwWnI9ymy5iXBLtkVxciQt7jLjytkYPhg7CmvTGo4t0ZjxS8p6aGUl5QZUEhXUE4x+nOpGoLE1c2MoSO9SsOlGeFL5AOAvAyRSfcBeZExuzynVx5bjiCyxCwhgNnmskbnGDt5VTizStxyP5/3LcpcvvGidaJltn/bWmXVRpqTlbCThDw6jHLfw/I71pXZ9r6LqaOY749muTAw/HXnIPLIJ5jb1HWk5iSwp9UNMlLkhpAK0lWVY5ZNVN9sa5Ehu6WlxUa6sHiQ4ggd4R0Pnjbw6Ham9Rpk1K5HeQqvKna038HNe1nvZtr5vUDKoFwCY92jDheZO3FjYqT8eY6GtBBBGa89ZW1bbW7x4EHtPaKKKhOyPNlMQojsqW6hphpBW44tWAkDmSawq63B/tBvpuEgLRp+IsiHHWMd6oc1KHXP0GB4029uL7q7dZ7cHFojTJ6G3wnbjT4fPf5VVMtIYZQ0ygIaQOFCE8kitnpmnXHxT3iuptKjAn1gDYbDpVRqK5IiNsQgtxMicsstFogKR4q38Mirj0qkummYN3nKk3AuvDug222FFIb3O4x19c1o3iwphO8SrK7stKS4w9SPwnLRNhRrilfutTeIJLe/3iOefT603wWPZIUeLxqWWW0o4lHJOABn6VWWKIu2yZEJd3XMQlCVNsOAFbQ35nn6VdVXpqgPHzn3k7Xz4YVX3gyYrbN0t+063L9oZwfvgfeQfJScj5VYUYHUZ8jV9tYsQofOVoxVgRLPtRlN/Zml9YwMKRCnsul1JH+A4PeGfA4SNvGrE5R2yRnmXFd1MsigoY2VwrBBz/VVPpi0Oag7LLrpZK21SIjzsZlTyjhPvd43xHc7BQ6bbVP17MVZnbK1aGC9q2WwYEJSSSlpB4eNwjlgYByR5nYGvJkEHBmwDmXfao8trs8vqmyQTFKT6EgH6E0nasjrWns+0O4UupcSyqXgZC0MoSMEHmDhR+FQ5dpu2ix7Lq64O33TF6WGrg6eJBiOKIwvOSQnPXIG3IHAOgStMiZrm16jLrSo8GCtppIJ4gtW3F4EcKlDfxrkIu9os4zdRQbMg/u8FoTH09FOKylseeMLV68NVFRI8xy6XO73Z3H71NWlrc7NN+4gf6Sf6ql16Tp9QSgH15mZqG3PCqS/2lUlftkWUmE8EFEiSB73c4yQD0Ow38Ku65SnmY8Zx2SpKWUJJWVcgKZtrV1w0qRirZEzbSs5uHJlybZDccK3AFyJSwltlkHfKvxH/ea0qO+1KYQ+wsONOJCkqB2INLkbSkGU6mRJkmXCzxxY6DwtISeWyefr1pkZabYaQ0yhLbaBhKUJwAPIUroqrEBDdpdqHVjxKW/2h9yS1eLOss3aMeJCknHeeR+GR8cGtM7O9ZM6ntnvjup7B4JLJ2KFeQ8D/vlShVD+0tGvrLLtyi25NUpuQkcnAAMkjx3+lGu0621k+Yk9NaQdpn6AFFRmHyplBUCSRvRXnI/M57dWlJstqmJG0e4tqUfAEK/XFVlNPbHCEzQdwxzZCXgeo4VA/lmk+C8JEKO8ndLjaVA+OQK3+ltmnHpEdWOQZ3rnJebjR3X3jhtpClqPgAMmulK/aDLdbswhRgpT0tWCE9EAjJ+ZSPjTt9nw6y/pFq13MBOuikLfhSbs+n9vcH1OZI3CBslPoN6Y6jW2KmDb40VG6WWkozjngbn571JooTZWAe8LG3MTCiigc6tMhLTs0eMbWF7hlS+GXFZlIT/DxJJbWfX7lSru43A7abPIlvBLc22ORmAo7d4FZ+BIOPP5UvW+aLTq+wTVAlL75gLO5wHQOH/UlPzrt2iWd7WvaJbbRCmOQlW+I48JYbKgl0FJwNxuMoOfPxrzGtTZewmrQ26sGNPbDKjxezu7CSpI75tLTYJ3UsqGAPln4VPQ6jT3Zy245xKRb7QnkRk8DQ+u1ZhrPSOuNSWWVN1HcI+bYe7iQ4yQoSlZCSs4Vso5GM7+Q6tOt7wzd+zq2Ro5KDdnWY62knBb4SFOoOOXDwKSaWCljgSwnAzFyxMKi2WCyse+lhHHn8RGT9anUUV65F2qBMdjkkwr4faQ+y406kKbcSUqSeoIwa+6PSpEZGJwHBzFXQ764/t9jfUSu3unuyerZJ/X86aqTJ5Fs7QIslAIanNJbdIBOFH3QT4bhP1pzpXSHCmv/E4/Lylt3cN6wNUbmXu0XT7I37tDjn+lX/1q8qp0w0J3ae67wZTDihGT0UrHL4FVS1TbaWPtJacZebfHRhhAx0orq2nhbSPAUV5aacqtWwBctOXGGRkvR1oA8yNqxrRUkydNxCo5U2C2fgTj6Yrenk8Tah4isFsrP2ZqLUFmO3cSi63v/AvcDHkMfOtfpL8skV1S5XMvK4Q7S5fbleoUYJExu0AxlL5BanQQD5EtgV3FRIGpoWktaxJFxc4ItxjKjvLwT3RSoFCj5ZUQac6j/wBc/lF9N/yT5ttyamsq3DchpRRIYUcLZcGykqHkQa5uXeOZqYEJDtwnK3EaIjvFY23ONkjcczWkTYeib+8zKmNWWc8+AG3FFtSl55eZpggW2FbWAxb4jEZofwMthA+lZ56pbswBz6xgaRN2ZkVzses4tjl3R2PaIKGGi6WX3lOOBI3OSn3c49R51WWiZdQm2pvUeMkXKH7XFkR1HCkjGUqSeSgCPLenHt6uy7bokxGOIO3F9LGU8+Ee8r54A+NVepowi32yW5toNptFmHEEnq4QkJHp3SvmKr0+qva5ctJWU1hDxKqREk6lmuafs7ZVKSEOPySvhTC3ylZI34tsgDf05196VYGious74zNVcXWlpgQX3gol98/e2zuO8UBz/hPKpdvdns6Rsmn9OOhF81GgzZssfeYaX95zbcEApSn023qg1V7RHnxrVpWGZFk0UpqVMUVJ/avZClKV4nZQ5fj6YpfUXm6zcZZXWEXAjDYbTc7MZ+jdSTg+dRxXZUOSkY4ZOMuJHmCUqHLcedLOn9OybbZ4uoGFvXSMz3jM9jOXbc8D+0UlOfeBwM43xg71p+ro6dW6LiX2xArnRQi425WcHiG5SceIyCPEUoR7o1ZfY+0CwpIsV1WEX6HnIjukgd4kAdFE+ueW+1SOUYMO4k2UMMGcpU9Ddu9sjoMkLCO5S2f8RSyEpAPmVAVHtUPVtw1bOsLv2REkRWEvFDgWsKScbpIIJwTgnlmuV9jfZruomLc6lbEaQmfC4cEJzwvhO2NuIbDwIq6v1xVau2jTt2aWUwb1AQyVq5K4iQEj490fjWjqtZaQpU4BEWqpTkHnmRrgzerChS9RWvuoyec6GovMepGOJI8yMedetzYrzPfNSmFNYyFpcBHzrZykKBBAIOxpXvVm0VFkMP3mBZmXnF8LKn20JKlc9s865V1O1RhhmdfSo3biZqq0/aemdQamdKkxW0spgrH8YacClrHgCr3R4gHyqyByAfHepvajrKyC2sabt8lmQ9MkNNPIjEKSyzxAnONskbAedQsY2HSmumOzl3PnKdUAoUCHmTjzqP2OMe23W9XNQB76WUJVnoMn/wCQrhfpnsFmlyQcKQ2Qn+Y7D6kU09jVtEPTENRHvOpLxOOfFuPpirepPtpx6zukXuZo45CivaK89Hp8nlWL6/iJtHaTDn4CW7mwWVqxgFxOACfUcI+FbUazntttK5emBcI4/b255MhJHgNlfDG/9NN6Gz4d4PrIWLuUiUfPnVVepsayyLffZUVMlMJ7hWypAV3jbnurAztnkR5jHWp8KSiZDZkt7pdQFj4iudzgs3OA9CkA928nhJHMHoR6c639RX8SplEzK22OCY72Rvs8fbYvVtasTatnEvcLaFtk+Od0n1p1G/KsP0pqzRK0hN70mxHuUVzgckx7YHG1rSfvDAJScjOMbeJrXbDemL5DVLix5bTPeFCDJYU0XAAPeSFb8O/PyNeVxia0Q+1tpT2qdDtrdDcf7SClFSQUlQUgpGfE4I+Ndtd2C6t6hN8tsJdwjPx0MSY7OO9QUFRStIJAUCFEEc8451K7ZrPMn6ZZuNsBVMtElMxtAGSoJ5/Ln8KZNI6lgaqsbFzty8pX7rrf8TSxzSodD+YIPWp1u1bBl7icZQwwYidj+mrla1Xi7XGHKjl1tMe3szSe8bZTk8O5PCnPCMf5ak9jK4bfZm5OmqQgOOyHZjzhHvbnKlE/5QOdaYrcYrILzFc0LeLnDfixZekr2hx4x5D/AHIacAyttKztxK5pSSM42xwnMDOxk7F0Ib0FHSyHfZzJfLHeDCi2XDwn5VR9n8CPcne0OxgB63OXFxKE4KQCvjCgPThSM+Wa+XO1FAtCYWldPvR5IS0xDjzSlniKjwo7tsElYT1xgDbJ3p10Bpk6YsXs8h0PT5LhkzXhyW8rHFjyGMDYcs43ohMi05pLVUe0SbKLLLROfWpJlSVpDDY4QkHiySQAkYABpm7ZYybXbNIKYSlT8K4NNtLUMHCUjbyBKRWt5rKb1KTrztMt1nguFdqsC/aprqE5Sp8KwEZ8sY8/e8Km1jMAD5SIUAkjzmrCl7Uz2lH3EQNTOWla0J79DE1SMpG44gFdOYpgzgb7+lZjftbaZmoUL7o26yJUdRSI8q1pWoeYJJTj41CSi3qG46TuOobbY9LRYYjxXTNeehspSlbqU4QAocwMknpkAVZZzvVDpxyDdpEu+w7XGtzb57lmNHbCUttp9AOJRO5PoOlX1ei6dXspyfPmZuqbc+Is62KpSbfZ2s95OkAHG+Eg7/U/Q1t2l4iIlubbQnhQhIQkeAAx+lYzp5r7d7RHXyOKPa0d2nH4zkZ/93yFbxCaDUZtIHIUh1S3NgT0jdCbUkiiiisyXwqFd4bVwt0iJIQFtPNqQtJ6gjBqbXiqASORCfn7SgdgKnWKUf3i2vqRvtxIJJB/P5imCuPaZB+wNaQL42giNcP3aUocuL+Enzx9E12r1entFtYf1mXqE2vIDOqDoO6e1rjrkWi4LKpbSEgqaeAADiSepAwQTvjNPls7R7Zdn4jFqt13kuyHAhXDDUlLIIyVKUrCQB5E/GkyXFYmx1xpTSXWVjCkqGQakWy7akszaY8C6MyIadktT2ONaB0AWkgkeuT51lazQOXL1jIMZp1C7cNNePvZBG1ZrP7O5tjuq7voK8ItHeHL8F4cUdzfPLOw6Yxt0IqLK1Vq55Z7qZaYzeN8RFrI891ClZanr9JWl+Zd9Tvp2Uw1ksJI6FKcNj0JzSR0li/X4fuZcLlP08yRce0nX0K4rgxmrHcltpy45b21vNpPVJVxAcQ6jzqum68m6n1Ppe26qs6IzMe4NrdTkgOKJCQohW3CCckb5GRTLE09qzuu7i6YjxGEfcQ9ObQSMdEoCgPnVPqaxXN62qVqGwSrd3OVNz2nEPpjkH7xKDxBPU7DYdMVI00bfDZ4vtxOB3zyvEae3SczZ7dYbi2yyqfGuSFsKJ4VpSkFSgCN+E4SD03HXFKjva3rmYgy7dYoyImMjLC3M+YORkfCq5mTdNYXOKb0lN7kW9HdxY9vSFhYOMuuHPCnOBzIzjltTe3YNYrRxI09GaGThD1xQFAeYSkgZ8jUa6qsZtbH7zrO/wCAZnxZpWt9fW8p/wCJ7PbI608LyLe2VSEEjdCkkgpI8iPWtF0jpa16TtggWlnhSfeddXut1Xio/pyFZPc7Lc2imTedKT47oOPa4K0vLQM9FNHjx8OtSLLf7y2gpsmqXZKGyQpi4tB9SDnkonhcGOWCTXflSxxWwb9j+kPi4+oYmo6ovx0/GakqtdwnMrXwOGE13hZH4lJznHpWe6p7VnJTqLHp23To8yVhKpMpotllBOCtKDuSBnc4Ax1ro7qXWTrXAm5WtkqGC43CUVDzGV4zVYxCCJj06VIfmT3hhyVJUFLKfwjAwlPkNqtp6fazeMYEg+pQDg5nSFEZgxGosZHAy0nhQny/3vXK8Tk222SJasZbbJSM81dB88VMpX1Mld4vNt0+wfddX3snGdkDxPhjPxxW+dqL7CI1rveOHY5Z1MWpEt8Zfmq9oWrxB+79N/ia1kDAqn03DTGhICUBICQEjwAq5rytthscsfOaoGBiFFFFVzsKKKKIRY7QdPjUWmJsIJBeUjiZJ2w4N07+GfpWW6XuC51sCJORMiq7iQg8wpO2/wAvnmt3WApJB5EViWubYrSms03ZAItt1VwSNtm3Oh+PP/1Vq9Mv2saj+UX1Fe5ZNqPOkqjMhTbDsh1biW2mmscS1qOAN9h61Iqp1Q87GtSX40hEd9qQwpt5zIQ2rvE4Kv8AKOta2oYrUzDuBEKwGcAxwtHZ65LQmVrCXxpB4vs6M5wsJHQOK5r89wnyq0f13oyw93a4ctlTqfdah21gunI24QEDAPkcUgT5BvSkmXKueoikZ4ZJMG35znPABxufl51IZbnIZ7pM0Q2SMFi1sJioIzt7ycr/ANVefXT6jUHdj9ZomyusYjwdcynAHImkNQvsqJAWY6W8/wBKlAj4iubfabp9MxEK8NzrO87kJFxjKbQrG33uWPPl50kC1xPvKbW4rqt11a1H1UokmvruZkdlTcKa4thQPHDnkyYzg/CUKJKR/KRVz9NuUZGDILqqzNAuGodIaMiLfW/BholLL3dxUAqfUeaglPPpvUJntDXLdKbdpPUUpvAId9lDSVenGRSFbYphvOOWi1xNPrUolb7DntD6j1CFLThtHljPpUhduYeWXJS5ElwnJckSFuqz6qO3wqFXT7rBnt951tSi+8eH+0i1W4JN+gXe05+8uTCUUJPhxIyD8K8kQNHa9SJdvlsLmpT7syC4G5De2wPUjf7qgR5UlIhqZVxwp9xhqzn93lrCfigkpPxFQp9vMl9t2db4c/usYfjD2OYk+KXEe4o89lJG/WizQX18gZ+06uorbgyzuFuu2nLgxBu6m5MeSpSYs5r3SsgZ4XEdFYBORsfKulUrtyVMudniOXm6S22e8WiHdI2H2FBPCFF1I4XE46gk77+V1Wr093erx9xE9SqhxtnKVIbiRnZD6uFppJWs+QqN2VWp253CXqGUj3pa+FkEbobB3/ID+mqfUSnrzc4mnIKjxvLC5Sh/A3z/AC3+XjW06UtLdtt7LTSOBttAShPgAKp6nftT4Y7n+Jfpa8DcZdsoCG0pSMACulFFYUchRRRRCFFFFEIVR6usEbUNlkwJScpdTgEc0noR5g71eV4RnY11WKkEQn57Q7f9ONCDcrLLlNxj3aJMYcfGkcjjptXg1la8lExmZF8n2Nj8ia3t+3x3t1NjPjVdJ05Ff+8lJ/mGa1E6o2MMuYu2mQmZE1qiyvjiFxaGei8p/MVJavFsd/w7hFV/5qf70/StBWiSD30GG4fFTCT+lU8vsrsLpybcwP8Aw1rR+RFXr1Ss91lfyg8jKBM2Ir7suOfR1P8AevsPMnk62f6xU5fZLYukMj0kL/U1xV2S2T/l3P8Arqqf9Tp95z5T3nDvmhzdbA/nFfCpkVP3pTA9XU/3qSOyWyf8u5/11V1R2S2Lb90UfWQv9DR/U6feHyfvKtd2tzYyufFT6vJ/vUZzUdmbGVXFg/yq4vypmj9ldhbXkW9sn/O64r81VbxuzyzsEKRboSSOvcpJ+dQbqtY7Azvyg9Zmrms7TsI/tEpX4WWTkfPFeovl1mJP2Xpyes42U+O7T8+X1rZI2mYjOOFCE4/CkCp7VqitnPBk+dUt1Q/hXEmumUTOOzTSMmKt+4XZINxlr4nVZzwDOyR08/l4VqjaAhASBgAYr5aZbaGG0hNdazLLGscs0YAwMQoooqE7Ciiii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BDAAkGBwgHBgkIBwgKCgkLDRYPDQwMDRsUFRAWIB0iIiAdHx8kKDQsJCYxJx8fLT0tMTU3Ojo6Iys/RD84QzQ5Ojf/2wBDAQoKCg0MDRoPDxo3JR8lNzc3Nzc3Nzc3Nzc3Nzc3Nzc3Nzc3Nzc3Nzc3Nzc3Nzc3Nzc3Nzc3Nzc3Nzc3Nzc3Nzf/wAARCACfAKMDASIAAhEBAxEB/8QAHAAAAgMBAQEBAAAAAAAAAAAAAAYEBQcDAQII/8QARBAAAQMDAgMFBQUGBAMJAAAAAQIDBAAFEQYhEjFBBxNRYXEUIoGRoRUyUrHBIyRCcoLRM2Ki8BZUk0Njc4OSssLS4f/EABoBAAIDAQEAAAAAAAAAAAAAAAAEAgMFAQb/xAAxEQACAgEDAgQEBQQDAAAAAAABAgADEQQSIQUxIkFRYRMUMnFCgZGhsRUjUuEzNNH/2gAMAwEAAhEDEQA/ANxoooohCiiiiEKKK8JohPa8yBUK6XaDaIipdzlMxmE81urCRnwHifKsuvXajc7045D0TBUlvcKuMpGEp80pP659Kup09lx8AkWYL3mpXS6QLXHMi5TGIzQ/jeWEis8ufa9FdecjaWtUu6PJOO+Ke7Z9c8/mBSeNOmfJE3Uk5+6S/wDvVkIT5AeHly8qu2mm2Ww2y2ltsckpAAHwrWp6Wi82HMVfVAcLOkbtSv8Aa3FHUtiS5GJJD0DfgHgQSQfXIp/01rOxakbSq2T21uEZLC/dcT6pO9Z+Kprnpm3z3O/QhUaUCCmQweFQPj4fHnU7um1PyvBkU1X+U3oEHlXtYfbdY6s0moJugN8tgOO9SMPNgY5+Xrn1FabpXWll1RHC7ZKQXQMrjrOHEeqf15Vk36S2n6hxG1cN2jHRXgOa9paThRRRRCFFFFEIUUUUQhRRRRCFFB5VGmzY0CK5KmvoYYaSVOOLOAkDxo5hJGRz6Vnuse02Ha31WywN/at13TwNHLbRBweJQ6jwHxxSrqbW121o45b9NKdt9nBKXppBSt3yT1A8ufjjkeVns0K0M91Ea94jC3CPeX6/2rX0vTs+K39ItbeF4HeQF2e4X6aLjq+Yqa9zRGScNtZ6AD9PiTV3+wisAZbZZQNuSUpAqnOpoK5kRholxiStTXtII4EuJ/gPXPL1BGM0pahfmqYkwrmoSZltkiU2pbezzBODkDbYlOR4Z8Kds1KVJ/b5xF/hvYfFxHWZf7fGtzs9L6JDDKglZjqC8E+h865Xa+t2y4W5h5LaWJfFxPrc4Q3gAjPzpYiQX0pvMB2CCq4xw7Heit4YOEkpSANknOeZ/wD22dsUy5w9PmY20lcMj2pp8hXGkYB5ZByBn41WL7rAdo5/3z+06aq1PMsLFfk3abdGUBruYa0hDqF8QWk8W+f6a+bJqRq73GVFajLbS17zbylZDyc4yBjYfOoS9MSGReE26QxGauHAAlDZHdpGcgAbb5NRWLJdLHclSIfHPZRAWyzhKEKScgpSRnJ360fF1C7dw4HeG2ps4MZ4VyhTVSURnkrVGWW3diOEjb++9V1z00xIkpmW51dvuCTxJfZON/MD15ikl+BJtrqLStSm1XaO07JdWrdvBKl7fD6VbN366xYxvAKVWx2SGGISx75QBgKSfHb471xNdnw2L9534JXlDH7TnabcLPIbtmtWSEnARcWxlKv5gB9R8RWsQZsadHQ/EfbeaWkKS4hQUlQPUEVjs1qFK4oEsMOFSSrulkFRA24sc+vOqaA/e9ByDKs63JtpJy7BWo5bHPKeePUfEHnVep6er+Krg+ksq1GeGn6EyDyopb0hq626ogJkwXRx8ltK++2rwI/3mmMHIrFZSpIMbzPaKKK5CFFFFEIUV5mq7UF5hWG2PXK4vBqOynJPVR6JA6k8gK6AScCE8v8AfINgtr1wujyWo7Y681HokDqTWJXSfdO0KcJVyLsOxIVmNCSrBdH4leJ5b/LqaJL8/Xd0TeL2lTVsbVmDCztj8SvHO3r6c73ACQAAAOgGK39HohUNz/V/ESuv/Cs4KVGt0MqJQxGYRvtwpSBSZqvUTzkQBhb8P3kPw3kK92Uj9COeD4fPrqWRHu93FmuEt63R054OJGEyF9DxcsDerG3My57Miyajhd4lpA4ZKAAhxPIEeCtjy8OnXltrXE1ocf8Avv6SCKEwzd5RRLRNuE5+JOYBgzkiSiZGSAkODk4M8ic4I577eNM9t08liQ7LuUpdxlOtdyVPpHCEZzjh+H+81aQYjMCK1FjJKWWk8KQTk15YLS5ftQzbbNvMu3rS0HYaIzaOF1vkokqSSVA8x4EVxq69KgdwTO72uYqpxCVLiwGkrkvtR2ieFJWsIHoOVcBMfuMqLA082zPmygVIy4A02gEAuLUOgzyG56Va6etf2P2qOWvUIbn99A47XJcbAAAI4xw8uPY5PPCRyBqz0lbWrd2uasSxHZYZciRnGkNgAYKRxEAcveBJpW7qbnIrGBLE0q92OZS3i06i042mZdBBlW7iSl5+JxIVHztlSVE5TkjcHbnyqN9owRJET2xj2g/9l3g4vlWoa2DJ0bfPahxMi3vlY8uA/WkAQLFaew5mZcbcwrit6HAQ2A4t5eOAhQGQeJQ36c6hT1K1BhuZJ9MjduJBmQ401stS2EOpII94bjPPB6UrTtIyGSy7aZa3VMrywxOdKm2B4p8SP95pugaZmJ0YzftS6hkwD7Ol3uo8dGRxAcAIUCSskgYHU4qLaDOVbWFXQIEspJcCBgb8tvHGM+dPJZTrGxtPHnFyr0DOfymfwWnI9ymy5iXBLtkVxciQt7jLjytkYPhg7CmvTGo4t0ZjxS8p6aGUl5QZUEhXUE4x+nOpGoLE1c2MoSO9SsOlGeFL5AOAvAyRSfcBeZExuzynVx5bjiCyxCwhgNnmskbnGDt5VTizStxyP5/3LcpcvvGidaJltn/bWmXVRpqTlbCThDw6jHLfw/I71pXZ9r6LqaOY749muTAw/HXnIPLIJ5jb1HWk5iSwp9UNMlLkhpAK0lWVY5ZNVN9sa5Ehu6WlxUa6sHiQ4ggd4R0Pnjbw6Ham9Rpk1K5HeQqvKna038HNe1nvZtr5vUDKoFwCY92jDheZO3FjYqT8eY6GtBBBGa89ZW1bbW7x4EHtPaKKKhOyPNlMQojsqW6hphpBW44tWAkDmSawq63B/tBvpuEgLRp+IsiHHWMd6oc1KHXP0GB4029uL7q7dZ7cHFojTJ6G3wnbjT4fPf5VVMtIYZQ0ygIaQOFCE8kitnpmnXHxT3iuptKjAn1gDYbDpVRqK5IiNsQgtxMicsstFogKR4q38Mirj0qkummYN3nKk3AuvDug222FFIb3O4x19c1o3iwphO8SrK7stKS4w9SPwnLRNhRrilfutTeIJLe/3iOefT603wWPZIUeLxqWWW0o4lHJOABn6VWWKIu2yZEJd3XMQlCVNsOAFbQ35nn6VdVXpqgPHzn3k7Xz4YVX3gyYrbN0t+063L9oZwfvgfeQfJScj5VYUYHUZ8jV9tYsQofOVoxVgRLPtRlN/Zml9YwMKRCnsul1JH+A4PeGfA4SNvGrE5R2yRnmXFd1MsigoY2VwrBBz/VVPpi0Oag7LLrpZK21SIjzsZlTyjhPvd43xHc7BQ6bbVP17MVZnbK1aGC9q2WwYEJSSSlpB4eNwjlgYByR5nYGvJkEHBmwDmXfao8trs8vqmyQTFKT6EgH6E0nasjrWns+0O4UupcSyqXgZC0MoSMEHmDhR+FQ5dpu2ix7Lq64O33TF6WGrg6eJBiOKIwvOSQnPXIG3IHAOgStMiZrm16jLrSo8GCtppIJ4gtW3F4EcKlDfxrkIu9os4zdRQbMg/u8FoTH09FOKylseeMLV68NVFRI8xy6XO73Z3H71NWlrc7NN+4gf6Sf6ql16Tp9QSgH15mZqG3PCqS/2lUlftkWUmE8EFEiSB73c4yQD0Ow38Ku65SnmY8Zx2SpKWUJJWVcgKZtrV1w0qRirZEzbSs5uHJlybZDccK3AFyJSwltlkHfKvxH/ea0qO+1KYQ+wsONOJCkqB2INLkbSkGU6mRJkmXCzxxY6DwtISeWyefr1pkZabYaQ0yhLbaBhKUJwAPIUroqrEBDdpdqHVjxKW/2h9yS1eLOss3aMeJCknHeeR+GR8cGtM7O9ZM6ntnvjup7B4JLJ2KFeQ8D/vlShVD+0tGvrLLtyi25NUpuQkcnAAMkjx3+lGu0621k+Yk9NaQdpn6AFFRmHyplBUCSRvRXnI/M57dWlJstqmJG0e4tqUfAEK/XFVlNPbHCEzQdwxzZCXgeo4VA/lmk+C8JEKO8ndLjaVA+OQK3+ltmnHpEdWOQZ3rnJebjR3X3jhtpClqPgAMmulK/aDLdbswhRgpT0tWCE9EAjJ+ZSPjTt9nw6y/pFq13MBOuikLfhSbs+n9vcH1OZI3CBslPoN6Y6jW2KmDb40VG6WWkozjngbn571JooTZWAe8LG3MTCiigc6tMhLTs0eMbWF7hlS+GXFZlIT/DxJJbWfX7lSru43A7abPIlvBLc22ORmAo7d4FZ+BIOPP5UvW+aLTq+wTVAlL75gLO5wHQOH/UlPzrt2iWd7WvaJbbRCmOQlW+I48JYbKgl0FJwNxuMoOfPxrzGtTZewmrQ26sGNPbDKjxezu7CSpI75tLTYJ3UsqGAPln4VPQ6jT3Zy245xKRb7QnkRk8DQ+u1ZhrPSOuNSWWVN1HcI+bYe7iQ4yQoSlZCSs4Vso5GM7+Q6tOt7wzd+zq2Ro5KDdnWY62knBb4SFOoOOXDwKSaWCljgSwnAzFyxMKi2WCyse+lhHHn8RGT9anUUV65F2qBMdjkkwr4faQ+y406kKbcSUqSeoIwa+6PSpEZGJwHBzFXQ764/t9jfUSu3unuyerZJ/X86aqTJ5Fs7QIslAIanNJbdIBOFH3QT4bhP1pzpXSHCmv/E4/Lylt3cN6wNUbmXu0XT7I37tDjn+lX/1q8qp0w0J3ae67wZTDihGT0UrHL4FVS1TbaWPtJacZebfHRhhAx0orq2nhbSPAUV5aacqtWwBctOXGGRkvR1oA8yNqxrRUkydNxCo5U2C2fgTj6Yrenk8Tah4isFsrP2ZqLUFmO3cSi63v/AvcDHkMfOtfpL8skV1S5XMvK4Q7S5fbleoUYJExu0AxlL5BanQQD5EtgV3FRIGpoWktaxJFxc4ItxjKjvLwT3RSoFCj5ZUQac6j/wBc/lF9N/yT5ttyamsq3DchpRRIYUcLZcGykqHkQa5uXeOZqYEJDtwnK3EaIjvFY23ONkjcczWkTYeib+8zKmNWWc8+AG3FFtSl55eZpggW2FbWAxb4jEZofwMthA+lZ56pbswBz6xgaRN2ZkVzses4tjl3R2PaIKGGi6WX3lOOBI3OSn3c49R51WWiZdQm2pvUeMkXKH7XFkR1HCkjGUqSeSgCPLenHt6uy7bokxGOIO3F9LGU8+Ee8r54A+NVepowi32yW5toNptFmHEEnq4QkJHp3SvmKr0+qva5ctJWU1hDxKqREk6lmuafs7ZVKSEOPySvhTC3ylZI34tsgDf05196VYGious74zNVcXWlpgQX3gol98/e2zuO8UBz/hPKpdvdns6Rsmn9OOhF81GgzZssfeYaX95zbcEApSn023qg1V7RHnxrVpWGZFk0UpqVMUVJ/avZClKV4nZQ5fj6YpfUXm6zcZZXWEXAjDYbTc7MZ+jdSTg+dRxXZUOSkY4ZOMuJHmCUqHLcedLOn9OybbZ4uoGFvXSMz3jM9jOXbc8D+0UlOfeBwM43xg71p+ro6dW6LiX2xArnRQi425WcHiG5SceIyCPEUoR7o1ZfY+0CwpIsV1WEX6HnIjukgd4kAdFE+ueW+1SOUYMO4k2UMMGcpU9Ddu9sjoMkLCO5S2f8RSyEpAPmVAVHtUPVtw1bOsLv2REkRWEvFDgWsKScbpIIJwTgnlmuV9jfZruomLc6lbEaQmfC4cEJzwvhO2NuIbDwIq6v1xVau2jTt2aWUwb1AQyVq5K4iQEj490fjWjqtZaQpU4BEWqpTkHnmRrgzerChS9RWvuoyec6GovMepGOJI8yMedetzYrzPfNSmFNYyFpcBHzrZykKBBAIOxpXvVm0VFkMP3mBZmXnF8LKn20JKlc9s865V1O1RhhmdfSo3biZqq0/aemdQamdKkxW0spgrH8YacClrHgCr3R4gHyqyByAfHepvajrKyC2sabt8lmQ9MkNNPIjEKSyzxAnONskbAedQsY2HSmumOzl3PnKdUAoUCHmTjzqP2OMe23W9XNQB76WUJVnoMn/wCQrhfpnsFmlyQcKQ2Qn+Y7D6kU09jVtEPTENRHvOpLxOOfFuPpirepPtpx6zukXuZo45CivaK89Hp8nlWL6/iJtHaTDn4CW7mwWVqxgFxOACfUcI+FbUazntttK5emBcI4/b255MhJHgNlfDG/9NN6Gz4d4PrIWLuUiUfPnVVepsayyLffZUVMlMJ7hWypAV3jbnurAztnkR5jHWp8KSiZDZkt7pdQFj4iudzgs3OA9CkA928nhJHMHoR6c639RX8SplEzK22OCY72Rvs8fbYvVtasTatnEvcLaFtk+Od0n1p1G/KsP0pqzRK0hN70mxHuUVzgckx7YHG1rSfvDAJScjOMbeJrXbDemL5DVLix5bTPeFCDJYU0XAAPeSFb8O/PyNeVxia0Q+1tpT2qdDtrdDcf7SClFSQUlQUgpGfE4I+Ndtd2C6t6hN8tsJdwjPx0MSY7OO9QUFRStIJAUCFEEc8451K7ZrPMn6ZZuNsBVMtElMxtAGSoJ5/Ln8KZNI6lgaqsbFzty8pX7rrf8TSxzSodD+YIPWp1u1bBl7icZQwwYidj+mrla1Xi7XGHKjl1tMe3szSe8bZTk8O5PCnPCMf5ak9jK4bfZm5OmqQgOOyHZjzhHvbnKlE/5QOdaYrcYrILzFc0LeLnDfixZekr2hx4x5D/AHIacAyttKztxK5pSSM42xwnMDOxk7F0Ib0FHSyHfZzJfLHeDCi2XDwn5VR9n8CPcne0OxgB63OXFxKE4KQCvjCgPThSM+Wa+XO1FAtCYWldPvR5IS0xDjzSlniKjwo7tsElYT1xgDbJ3p10Bpk6YsXs8h0PT5LhkzXhyW8rHFjyGMDYcs43ohMi05pLVUe0SbKLLLROfWpJlSVpDDY4QkHiySQAkYABpm7ZYybXbNIKYSlT8K4NNtLUMHCUjbyBKRWt5rKb1KTrztMt1nguFdqsC/aprqE5Sp8KwEZ8sY8/e8Km1jMAD5SIUAkjzmrCl7Uz2lH3EQNTOWla0J79DE1SMpG44gFdOYpgzgb7+lZjftbaZmoUL7o26yJUdRSI8q1pWoeYJJTj41CSi3qG46TuOobbY9LRYYjxXTNeehspSlbqU4QAocwMknpkAVZZzvVDpxyDdpEu+w7XGtzb57lmNHbCUttp9AOJRO5PoOlX1ei6dXspyfPmZuqbc+Is62KpSbfZ2s95OkAHG+Eg7/U/Q1t2l4iIlubbQnhQhIQkeAAx+lYzp5r7d7RHXyOKPa0d2nH4zkZ/93yFbxCaDUZtIHIUh1S3NgT0jdCbUkiiiisyXwqFd4bVwt0iJIQFtPNqQtJ6gjBqbXiqASORCfn7SgdgKnWKUf3i2vqRvtxIJJB/P5imCuPaZB+wNaQL42giNcP3aUocuL+Enzx9E12r1entFtYf1mXqE2vIDOqDoO6e1rjrkWi4LKpbSEgqaeAADiSepAwQTvjNPls7R7Zdn4jFqt13kuyHAhXDDUlLIIyVKUrCQB5E/GkyXFYmx1xpTSXWVjCkqGQakWy7akszaY8C6MyIadktT2ONaB0AWkgkeuT51lazQOXL1jIMZp1C7cNNePvZBG1ZrP7O5tjuq7voK8ItHeHL8F4cUdzfPLOw6Yxt0IqLK1Vq55Z7qZaYzeN8RFrI891ClZanr9JWl+Zd9Tvp2Uw1ksJI6FKcNj0JzSR0li/X4fuZcLlP08yRce0nX0K4rgxmrHcltpy45b21vNpPVJVxAcQ6jzqum68m6n1Ppe26qs6IzMe4NrdTkgOKJCQohW3CCckb5GRTLE09qzuu7i6YjxGEfcQ9ObQSMdEoCgPnVPqaxXN62qVqGwSrd3OVNz2nEPpjkH7xKDxBPU7DYdMVI00bfDZ4vtxOB3zyvEae3SczZ7dYbi2yyqfGuSFsKJ4VpSkFSgCN+E4SD03HXFKjva3rmYgy7dYoyImMjLC3M+YORkfCq5mTdNYXOKb0lN7kW9HdxY9vSFhYOMuuHPCnOBzIzjltTe3YNYrRxI09GaGThD1xQFAeYSkgZ8jUa6qsZtbH7zrO/wCAZnxZpWt9fW8p/wCJ7PbI608LyLe2VSEEjdCkkgpI8iPWtF0jpa16TtggWlnhSfeddXut1Xio/pyFZPc7Lc2imTedKT47oOPa4K0vLQM9FNHjx8OtSLLf7y2gpsmqXZKGyQpi4tB9SDnkonhcGOWCTXflSxxWwb9j+kPi4+oYmo6ovx0/GakqtdwnMrXwOGE13hZH4lJznHpWe6p7VnJTqLHp23To8yVhKpMpotllBOCtKDuSBnc4Ax1ro7qXWTrXAm5WtkqGC43CUVDzGV4zVYxCCJj06VIfmT3hhyVJUFLKfwjAwlPkNqtp6fazeMYEg+pQDg5nSFEZgxGosZHAy0nhQny/3vXK8Tk222SJasZbbJSM81dB88VMpX1Mld4vNt0+wfddX3snGdkDxPhjPxxW+dqL7CI1rveOHY5Z1MWpEt8Zfmq9oWrxB+79N/ia1kDAqn03DTGhICUBICQEjwAq5rytthscsfOaoGBiFFFFVzsKKKKIRY7QdPjUWmJsIJBeUjiZJ2w4N07+GfpWW6XuC51sCJORMiq7iQg8wpO2/wAvnmt3WApJB5EViWubYrSms03ZAItt1VwSNtm3Oh+PP/1Vq9Mv2saj+UX1Fe5ZNqPOkqjMhTbDsh1biW2mmscS1qOAN9h61Iqp1Q87GtSX40hEd9qQwpt5zIQ2rvE4Kv8AKOta2oYrUzDuBEKwGcAxwtHZ65LQmVrCXxpB4vs6M5wsJHQOK5r89wnyq0f13oyw93a4ctlTqfdah21gunI24QEDAPkcUgT5BvSkmXKueoikZ4ZJMG35znPABxufl51IZbnIZ7pM0Q2SMFi1sJioIzt7ycr/ANVefXT6jUHdj9ZomyusYjwdcynAHImkNQvsqJAWY6W8/wBKlAj4iubfabp9MxEK8NzrO87kJFxjKbQrG33uWPPl50kC1xPvKbW4rqt11a1H1UokmvruZkdlTcKa4thQPHDnkyYzg/CUKJKR/KRVz9NuUZGDILqqzNAuGodIaMiLfW/BholLL3dxUAqfUeaglPPpvUJntDXLdKbdpPUUpvAId9lDSVenGRSFbYphvOOWi1xNPrUolb7DntD6j1CFLThtHljPpUhduYeWXJS5ElwnJckSFuqz6qO3wqFXT7rBnt951tSi+8eH+0i1W4JN+gXe05+8uTCUUJPhxIyD8K8kQNHa9SJdvlsLmpT7syC4G5De2wPUjf7qgR5UlIhqZVxwp9xhqzn93lrCfigkpPxFQp9vMl9t2db4c/usYfjD2OYk+KXEe4o89lJG/WizQX18gZ+06uorbgyzuFuu2nLgxBu6m5MeSpSYs5r3SsgZ4XEdFYBORsfKulUrtyVMudniOXm6S22e8WiHdI2H2FBPCFF1I4XE46gk77+V1Wr093erx9xE9SqhxtnKVIbiRnZD6uFppJWs+QqN2VWp253CXqGUj3pa+FkEbobB3/ID+mqfUSnrzc4mnIKjxvLC5Sh/A3z/AC3+XjW06UtLdtt7LTSOBttAShPgAKp6nftT4Y7n+Jfpa8DcZdsoCG0pSMACulFFYUchRRRRCFFFFEIVR6usEbUNlkwJScpdTgEc0noR5g71eV4RnY11WKkEQn57Q7f9ONCDcrLLlNxj3aJMYcfGkcjjptXg1la8lExmZF8n2Nj8ia3t+3x3t1NjPjVdJ05Ff+8lJ/mGa1E6o2MMuYu2mQmZE1qiyvjiFxaGei8p/MVJavFsd/w7hFV/5qf70/StBWiSD30GG4fFTCT+lU8vsrsLpybcwP8Aw1rR+RFXr1Ss91lfyg8jKBM2Ir7suOfR1P8AevsPMnk62f6xU5fZLYukMj0kL/U1xV2S2T/l3P8Arqqf9Tp95z5T3nDvmhzdbA/nFfCpkVP3pTA9XU/3qSOyWyf8u5/11V1R2S2Lb90UfWQv9DR/U6feHyfvKtd2tzYyufFT6vJ/vUZzUdmbGVXFg/yq4vypmj9ldhbXkW9sn/O64r81VbxuzyzsEKRboSSOvcpJ+dQbqtY7Azvyg9Zmrms7TsI/tEpX4WWTkfPFeovl1mJP2Xpyes42U+O7T8+X1rZI2mYjOOFCE4/CkCp7VqitnPBk+dUt1Q/hXEmumUTOOzTSMmKt+4XZINxlr4nVZzwDOyR08/l4VqjaAhASBgAYr5aZbaGG0hNdazLLGscs0YAwMQoooqE7CiiiiE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32727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5495" y="-33362"/>
            <a:ext cx="9067561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200" b="1" dirty="0">
                <a:solidFill>
                  <a:srgbClr val="FFFF00"/>
                </a:solidFill>
              </a:rPr>
              <a:t>SKEMA PENGEMBANGAN KARIR DOSEN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5961211"/>
              </p:ext>
            </p:extLst>
          </p:nvPr>
        </p:nvGraphicFramePr>
        <p:xfrm>
          <a:off x="637728" y="764704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ight Brace 19"/>
          <p:cNvSpPr/>
          <p:nvPr/>
        </p:nvSpPr>
        <p:spPr>
          <a:xfrm rot="14722954">
            <a:off x="3436489" y="-703588"/>
            <a:ext cx="576064" cy="6028853"/>
          </a:xfrm>
          <a:prstGeom prst="rightBrace">
            <a:avLst>
              <a:gd name="adj1" fmla="val 8333"/>
              <a:gd name="adj2" fmla="val 4920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Up Arrow Callout 20"/>
          <p:cNvSpPr/>
          <p:nvPr/>
        </p:nvSpPr>
        <p:spPr>
          <a:xfrm>
            <a:off x="648072" y="5041776"/>
            <a:ext cx="1512168" cy="7200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REKRUTMENT</a:t>
            </a:r>
            <a:endParaRPr lang="id-ID" dirty="0"/>
          </a:p>
        </p:txBody>
      </p:sp>
      <p:sp>
        <p:nvSpPr>
          <p:cNvPr id="22" name="Rounded Rectangle 21"/>
          <p:cNvSpPr/>
          <p:nvPr/>
        </p:nvSpPr>
        <p:spPr>
          <a:xfrm rot="20251519">
            <a:off x="2003095" y="1618658"/>
            <a:ext cx="25202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PENGEMBANGAN KARIR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8392" y="3097560"/>
            <a:ext cx="3888432" cy="27089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PENGEMBANGAN KARIR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dirty="0" smtClean="0"/>
              <a:t> SERTIFIKASI PENDIDIK/DOSEN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dirty="0" smtClean="0"/>
              <a:t> PENGEMBANGAN KOMPETENSI PROFESIONAL/STUDI LANJUT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dirty="0" smtClean="0"/>
              <a:t> </a:t>
            </a:r>
            <a:r>
              <a:rPr lang="id-ID" dirty="0" smtClean="0">
                <a:solidFill>
                  <a:srgbClr val="FFFF00"/>
                </a:solidFill>
              </a:rPr>
              <a:t>KENAIKAN JABATAN AKADEMIK/PANGKAT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dirty="0" smtClean="0"/>
              <a:t> PENGEMBANGAN KARYA ILMIAH/PENELITIAN/PUBLIKASI ILMIAH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8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73288" y="24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504" y="3369766"/>
            <a:ext cx="898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Sekian dan Terima Kasih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!!!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32327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7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9512" y="6381328"/>
            <a:ext cx="74168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44624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sz="2800" b="1" dirty="0" smtClean="0">
                <a:solidFill>
                  <a:srgbClr val="FFFF00"/>
                </a:solidFill>
              </a:rPr>
              <a:t>UU RI No. 20/2003: Sitem Pendidikan Nasional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052736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2800" dirty="0" err="1" smtClean="0"/>
              <a:t>P</a:t>
            </a:r>
            <a:r>
              <a:rPr lang="en-US" sz="2800" dirty="0" err="1"/>
              <a:t>erguruan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otonomi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  <a:r>
              <a:rPr lang="en-US" sz="2800" dirty="0" err="1"/>
              <a:t>lembaganya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id-ID" sz="2800" dirty="0"/>
              <a:t>p</a:t>
            </a:r>
            <a:r>
              <a:rPr lang="en-US" sz="2800" dirty="0" err="1"/>
              <a:t>enyelenggaraan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,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pengabdian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id-ID" sz="2800" dirty="0" smtClean="0">
                <a:solidFill>
                  <a:srgbClr val="C00000"/>
                </a:solidFill>
              </a:rPr>
              <a:t>(Pasal </a:t>
            </a:r>
            <a:r>
              <a:rPr lang="id-ID" sz="2800" dirty="0">
                <a:solidFill>
                  <a:srgbClr val="C00000"/>
                </a:solidFill>
              </a:rPr>
              <a:t>24 Ayat (2</a:t>
            </a:r>
            <a:r>
              <a:rPr lang="id-ID" sz="2800" dirty="0" smtClean="0">
                <a:solidFill>
                  <a:srgbClr val="C00000"/>
                </a:solidFill>
              </a:rPr>
              <a:t>))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/>
              <a:t>Pengelolaan</a:t>
            </a:r>
            <a:r>
              <a:rPr lang="en-US" sz="2800" dirty="0"/>
              <a:t> </a:t>
            </a:r>
            <a:r>
              <a:rPr lang="en-US" sz="2800" dirty="0" err="1"/>
              <a:t>satuan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dilaksanakan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prinsip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otonomi,akuntabilitas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jaminan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mutu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dan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evaluasi</a:t>
            </a:r>
            <a:r>
              <a:rPr lang="en-US" sz="2800" dirty="0">
                <a:solidFill>
                  <a:srgbClr val="0000FF"/>
                </a:solidFill>
              </a:rPr>
              <a:t> yang </a:t>
            </a:r>
            <a:r>
              <a:rPr lang="en-US" sz="2800" dirty="0" err="1">
                <a:solidFill>
                  <a:srgbClr val="0000FF"/>
                </a:solidFill>
              </a:rPr>
              <a:t>transparan</a:t>
            </a:r>
            <a:r>
              <a:rPr lang="id-ID" sz="2800" dirty="0"/>
              <a:t> </a:t>
            </a:r>
            <a:r>
              <a:rPr lang="id-ID" sz="2800" dirty="0" smtClean="0">
                <a:solidFill>
                  <a:srgbClr val="C00000"/>
                </a:solidFill>
              </a:rPr>
              <a:t>(Pasal </a:t>
            </a:r>
            <a:r>
              <a:rPr lang="id-ID" sz="2800" dirty="0">
                <a:solidFill>
                  <a:srgbClr val="C00000"/>
                </a:solidFill>
              </a:rPr>
              <a:t>51 Ayat (2</a:t>
            </a:r>
            <a:r>
              <a:rPr lang="id-ID" sz="2800" dirty="0" smtClean="0">
                <a:solidFill>
                  <a:srgbClr val="C00000"/>
                </a:solidFill>
              </a:rPr>
              <a:t>))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60023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0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1520" y="6597352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44624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sz="3000" b="1" dirty="0" smtClean="0">
                <a:solidFill>
                  <a:srgbClr val="FFFF00"/>
                </a:solidFill>
              </a:rPr>
              <a:t>UU RI No. 14/2005: Guru dan Dosen</a:t>
            </a:r>
            <a:endParaRPr lang="en-US" sz="3000" b="1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836712"/>
            <a:ext cx="878497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en-US" sz="2300" dirty="0" err="1"/>
              <a:t>Dosen</a:t>
            </a:r>
            <a:r>
              <a:rPr lang="en-US" sz="2300" dirty="0"/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>
                <a:solidFill>
                  <a:srgbClr val="0000FF"/>
                </a:solidFill>
              </a:rPr>
              <a:t>pendidik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profesional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dan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ilmuwan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tugas</a:t>
            </a:r>
            <a:r>
              <a:rPr lang="en-US" sz="2300" dirty="0"/>
              <a:t> </a:t>
            </a:r>
            <a:r>
              <a:rPr lang="en-US" sz="2300" dirty="0" err="1"/>
              <a:t>utama</a:t>
            </a:r>
            <a:r>
              <a:rPr lang="en-US" sz="2300" dirty="0"/>
              <a:t> </a:t>
            </a:r>
            <a:r>
              <a:rPr lang="en-US" sz="2300" dirty="0" err="1"/>
              <a:t>mentransformasikan</a:t>
            </a:r>
            <a:r>
              <a:rPr lang="en-US" sz="2300" dirty="0"/>
              <a:t>, </a:t>
            </a:r>
            <a:r>
              <a:rPr lang="en-US" sz="2300" dirty="0" err="1"/>
              <a:t>mengembangkan</a:t>
            </a:r>
            <a:r>
              <a:rPr lang="en-US" sz="2300" dirty="0"/>
              <a:t>,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menyebarluaskan</a:t>
            </a:r>
            <a:r>
              <a:rPr lang="en-US" sz="2300" dirty="0"/>
              <a:t> </a:t>
            </a:r>
            <a:r>
              <a:rPr lang="en-US" sz="2300" dirty="0" err="1"/>
              <a:t>ilmu</a:t>
            </a:r>
            <a:r>
              <a:rPr lang="en-US" sz="2300" dirty="0"/>
              <a:t> </a:t>
            </a:r>
            <a:r>
              <a:rPr lang="en-US" sz="2300" dirty="0" err="1"/>
              <a:t>pengetahuan</a:t>
            </a:r>
            <a:r>
              <a:rPr lang="en-US" sz="2300" dirty="0"/>
              <a:t>, </a:t>
            </a:r>
            <a:r>
              <a:rPr lang="en-US" sz="2300" dirty="0" err="1"/>
              <a:t>teknologi</a:t>
            </a:r>
            <a:r>
              <a:rPr lang="en-US" sz="2300" dirty="0"/>
              <a:t>,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seni</a:t>
            </a:r>
            <a:r>
              <a:rPr lang="en-US" sz="2300" dirty="0"/>
              <a:t> </a:t>
            </a:r>
            <a:r>
              <a:rPr lang="en-US" sz="2300" dirty="0" err="1"/>
              <a:t>melalui</a:t>
            </a:r>
            <a:r>
              <a:rPr lang="en-US" sz="2300" dirty="0"/>
              <a:t> </a:t>
            </a:r>
            <a:r>
              <a:rPr lang="en-US" sz="2300" dirty="0" err="1"/>
              <a:t>pendidikan</a:t>
            </a:r>
            <a:r>
              <a:rPr lang="en-US" sz="2300" dirty="0"/>
              <a:t>, </a:t>
            </a:r>
            <a:r>
              <a:rPr lang="en-US" sz="2300" dirty="0" err="1"/>
              <a:t>penelitian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pengabdian</a:t>
            </a:r>
            <a:r>
              <a:rPr lang="en-US" sz="2300" dirty="0"/>
              <a:t> </a:t>
            </a:r>
            <a:r>
              <a:rPr lang="en-US" sz="2300" dirty="0" err="1"/>
              <a:t>kepada</a:t>
            </a:r>
            <a:r>
              <a:rPr lang="en-US" sz="2300" dirty="0"/>
              <a:t> </a:t>
            </a:r>
            <a:r>
              <a:rPr lang="en-US" sz="2300" dirty="0" err="1"/>
              <a:t>masyarakat</a:t>
            </a:r>
            <a:r>
              <a:rPr lang="en-US" sz="2300" dirty="0"/>
              <a:t> </a:t>
            </a:r>
            <a:r>
              <a:rPr lang="id-ID" sz="2300" dirty="0" smtClean="0"/>
              <a:t> </a:t>
            </a:r>
            <a:r>
              <a:rPr lang="id-ID" sz="2300" dirty="0" smtClean="0">
                <a:solidFill>
                  <a:srgbClr val="C00000"/>
                </a:solidFill>
              </a:rPr>
              <a:t>(</a:t>
            </a:r>
            <a:r>
              <a:rPr lang="en-US" sz="2300" dirty="0" err="1">
                <a:solidFill>
                  <a:srgbClr val="C00000"/>
                </a:solidFill>
              </a:rPr>
              <a:t>Pasal</a:t>
            </a:r>
            <a:r>
              <a:rPr lang="en-US" sz="2300" dirty="0">
                <a:solidFill>
                  <a:srgbClr val="C00000"/>
                </a:solidFill>
              </a:rPr>
              <a:t> 1 </a:t>
            </a:r>
            <a:r>
              <a:rPr lang="en-US" sz="2300" dirty="0" err="1">
                <a:solidFill>
                  <a:srgbClr val="C00000"/>
                </a:solidFill>
              </a:rPr>
              <a:t>Butir</a:t>
            </a:r>
            <a:r>
              <a:rPr lang="en-US" sz="2300" dirty="0">
                <a:solidFill>
                  <a:srgbClr val="C00000"/>
                </a:solidFill>
              </a:rPr>
              <a:t> </a:t>
            </a:r>
            <a:r>
              <a:rPr lang="en-US" sz="2300" dirty="0" smtClean="0">
                <a:solidFill>
                  <a:srgbClr val="C00000"/>
                </a:solidFill>
              </a:rPr>
              <a:t>2</a:t>
            </a:r>
            <a:r>
              <a:rPr lang="id-ID" sz="2300" dirty="0" smtClean="0">
                <a:solidFill>
                  <a:srgbClr val="C00000"/>
                </a:solidFill>
              </a:rPr>
              <a:t>)</a:t>
            </a: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300" dirty="0" err="1"/>
              <a:t>Kedudukan</a:t>
            </a:r>
            <a:r>
              <a:rPr lang="en-US" sz="2300" dirty="0"/>
              <a:t> </a:t>
            </a:r>
            <a:r>
              <a:rPr lang="en-US" sz="2300" dirty="0" err="1"/>
              <a:t>dosen</a:t>
            </a:r>
            <a:r>
              <a:rPr lang="en-US" sz="2300" dirty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tenaga</a:t>
            </a:r>
            <a:r>
              <a:rPr lang="en-US" sz="2300" dirty="0"/>
              <a:t> </a:t>
            </a:r>
            <a:r>
              <a:rPr lang="en-US" sz="2300" dirty="0" err="1"/>
              <a:t>profesional</a:t>
            </a:r>
            <a:r>
              <a:rPr lang="en-US" sz="2300" dirty="0"/>
              <a:t> </a:t>
            </a:r>
            <a:r>
              <a:rPr lang="en-US" sz="2300" dirty="0" err="1" smtClean="0"/>
              <a:t>berfungsi</a:t>
            </a:r>
            <a:r>
              <a:rPr lang="en-US" sz="2300" dirty="0" smtClean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meningkatkan</a:t>
            </a:r>
            <a:r>
              <a:rPr lang="en-US" sz="2300" dirty="0"/>
              <a:t> </a:t>
            </a:r>
            <a:r>
              <a:rPr lang="en-US" sz="2300" dirty="0" err="1"/>
              <a:t>martabat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peran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dosen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sebagai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agen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pembelajaran</a:t>
            </a:r>
            <a:r>
              <a:rPr lang="en-US" sz="2300" dirty="0">
                <a:solidFill>
                  <a:srgbClr val="0000FF"/>
                </a:solidFill>
              </a:rPr>
              <a:t>, </a:t>
            </a:r>
            <a:r>
              <a:rPr lang="en-US" sz="2300" dirty="0" err="1">
                <a:solidFill>
                  <a:srgbClr val="0000FF"/>
                </a:solidFill>
              </a:rPr>
              <a:t>pengembang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ilmu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pengetahuan</a:t>
            </a:r>
            <a:r>
              <a:rPr lang="en-US" sz="2300" dirty="0">
                <a:solidFill>
                  <a:srgbClr val="0000FF"/>
                </a:solidFill>
              </a:rPr>
              <a:t>, </a:t>
            </a:r>
            <a:r>
              <a:rPr lang="en-US" sz="2300" dirty="0" err="1">
                <a:solidFill>
                  <a:srgbClr val="0000FF"/>
                </a:solidFill>
              </a:rPr>
              <a:t>teknologi</a:t>
            </a:r>
            <a:r>
              <a:rPr lang="en-US" sz="2300" dirty="0">
                <a:solidFill>
                  <a:srgbClr val="0000FF"/>
                </a:solidFill>
              </a:rPr>
              <a:t>, </a:t>
            </a:r>
            <a:r>
              <a:rPr lang="en-US" sz="2300" dirty="0" err="1">
                <a:solidFill>
                  <a:srgbClr val="0000FF"/>
                </a:solidFill>
              </a:rPr>
              <a:t>dan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seni</a:t>
            </a:r>
            <a:r>
              <a:rPr lang="en-US" sz="2300" dirty="0">
                <a:solidFill>
                  <a:srgbClr val="0000FF"/>
                </a:solidFill>
              </a:rPr>
              <a:t>, </a:t>
            </a:r>
            <a:r>
              <a:rPr lang="en-US" sz="2300" dirty="0" err="1"/>
              <a:t>serta</a:t>
            </a:r>
            <a:r>
              <a:rPr lang="en-US" sz="2300" dirty="0"/>
              <a:t> </a:t>
            </a:r>
            <a:r>
              <a:rPr lang="en-US" sz="2300" dirty="0" err="1"/>
              <a:t>pengabdi</a:t>
            </a:r>
            <a:r>
              <a:rPr lang="en-US" sz="2300" dirty="0"/>
              <a:t> </a:t>
            </a:r>
            <a:r>
              <a:rPr lang="en-US" sz="2300" dirty="0" err="1"/>
              <a:t>kepada</a:t>
            </a:r>
            <a:r>
              <a:rPr lang="en-US" sz="2300" dirty="0"/>
              <a:t> </a:t>
            </a:r>
            <a:r>
              <a:rPr lang="en-US" sz="2300" dirty="0" err="1"/>
              <a:t>masyarakat</a:t>
            </a:r>
            <a:r>
              <a:rPr lang="en-US" sz="2300" dirty="0"/>
              <a:t> </a:t>
            </a:r>
            <a:r>
              <a:rPr lang="en-US" sz="2300" dirty="0" err="1"/>
              <a:t>berfungsi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meningkatkan</a:t>
            </a:r>
            <a:r>
              <a:rPr lang="en-US" sz="2300" dirty="0"/>
              <a:t> </a:t>
            </a:r>
            <a:r>
              <a:rPr lang="en-US" sz="2300" dirty="0" err="1"/>
              <a:t>mutu</a:t>
            </a:r>
            <a:r>
              <a:rPr lang="en-US" sz="2300" dirty="0"/>
              <a:t> </a:t>
            </a:r>
            <a:r>
              <a:rPr lang="en-US" sz="2300" dirty="0" err="1"/>
              <a:t>pendidikan</a:t>
            </a:r>
            <a:r>
              <a:rPr lang="en-US" sz="2300" dirty="0"/>
              <a:t> </a:t>
            </a:r>
            <a:r>
              <a:rPr lang="en-US" sz="2300" dirty="0" err="1" smtClean="0"/>
              <a:t>nasional</a:t>
            </a:r>
            <a:r>
              <a:rPr lang="id-ID" sz="2300" dirty="0" smtClean="0"/>
              <a:t> </a:t>
            </a:r>
            <a:r>
              <a:rPr lang="en-US" sz="2300" dirty="0" smtClean="0">
                <a:solidFill>
                  <a:srgbClr val="C00000"/>
                </a:solidFill>
              </a:rPr>
              <a:t>(</a:t>
            </a:r>
            <a:r>
              <a:rPr lang="en-US" sz="2300" dirty="0" err="1">
                <a:solidFill>
                  <a:srgbClr val="C00000"/>
                </a:solidFill>
              </a:rPr>
              <a:t>Pasal</a:t>
            </a:r>
            <a:r>
              <a:rPr lang="en-US" sz="2300" dirty="0">
                <a:solidFill>
                  <a:srgbClr val="C00000"/>
                </a:solidFill>
              </a:rPr>
              <a:t> </a:t>
            </a:r>
            <a:r>
              <a:rPr lang="id-ID" sz="2300" dirty="0" smtClean="0">
                <a:solidFill>
                  <a:srgbClr val="C00000"/>
                </a:solidFill>
              </a:rPr>
              <a:t>5</a:t>
            </a:r>
            <a:r>
              <a:rPr lang="en-US" sz="2300" dirty="0" smtClean="0">
                <a:solidFill>
                  <a:srgbClr val="C00000"/>
                </a:solidFill>
              </a:rPr>
              <a:t>)</a:t>
            </a:r>
            <a:endParaRPr lang="id-ID" sz="2300" dirty="0" smtClean="0">
              <a:solidFill>
                <a:srgbClr val="C00000"/>
              </a:solidFill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300" dirty="0" err="1" smtClean="0"/>
              <a:t>Persyaratan</a:t>
            </a:r>
            <a:r>
              <a:rPr lang="en-US" sz="2300" dirty="0" smtClean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menduduki</a:t>
            </a:r>
            <a:r>
              <a:rPr lang="en-US" sz="2300" dirty="0"/>
              <a:t> </a:t>
            </a:r>
            <a:r>
              <a:rPr lang="en-US" sz="2300" dirty="0" err="1"/>
              <a:t>jabatan</a:t>
            </a:r>
            <a:r>
              <a:rPr lang="en-US" sz="2300" dirty="0"/>
              <a:t> </a:t>
            </a:r>
            <a:r>
              <a:rPr lang="en-US" sz="2300" dirty="0" err="1"/>
              <a:t>akademik</a:t>
            </a:r>
            <a:r>
              <a:rPr lang="en-US" sz="2300" dirty="0"/>
              <a:t> </a:t>
            </a:r>
            <a:r>
              <a:rPr lang="en-US" sz="2300" dirty="0" err="1"/>
              <a:t>profesor</a:t>
            </a:r>
            <a:r>
              <a:rPr lang="en-US" sz="2300" dirty="0"/>
              <a:t> </a:t>
            </a:r>
            <a:r>
              <a:rPr lang="en-US" sz="2300" dirty="0" err="1"/>
              <a:t>harus</a:t>
            </a:r>
            <a:r>
              <a:rPr lang="en-US" sz="2300" dirty="0"/>
              <a:t> </a:t>
            </a:r>
            <a:r>
              <a:rPr lang="en-US" sz="2300" dirty="0" err="1"/>
              <a:t>memiliki</a:t>
            </a:r>
            <a:r>
              <a:rPr lang="en-US" sz="2300" dirty="0"/>
              <a:t> </a:t>
            </a:r>
            <a:r>
              <a:rPr lang="en-US" sz="2300" dirty="0" err="1"/>
              <a:t>kualifikasi</a:t>
            </a:r>
            <a:r>
              <a:rPr lang="en-US" sz="2300" dirty="0"/>
              <a:t> </a:t>
            </a:r>
            <a:r>
              <a:rPr lang="en-US" sz="2300" dirty="0" err="1"/>
              <a:t>akademik</a:t>
            </a:r>
            <a:r>
              <a:rPr lang="en-US" sz="2300" dirty="0"/>
              <a:t> </a:t>
            </a:r>
            <a:r>
              <a:rPr lang="en-US" sz="2300" dirty="0" err="1"/>
              <a:t>doktor</a:t>
            </a:r>
            <a:r>
              <a:rPr lang="en-US" sz="2300" dirty="0"/>
              <a:t> </a:t>
            </a:r>
            <a:r>
              <a:rPr lang="en-US" sz="2300" dirty="0">
                <a:solidFill>
                  <a:srgbClr val="C00000"/>
                </a:solidFill>
              </a:rPr>
              <a:t>(</a:t>
            </a:r>
            <a:r>
              <a:rPr lang="id-ID" sz="2300" dirty="0">
                <a:solidFill>
                  <a:srgbClr val="C00000"/>
                </a:solidFill>
              </a:rPr>
              <a:t>Pasal 48 Ayat (3</a:t>
            </a:r>
            <a:r>
              <a:rPr lang="id-ID" sz="2300" dirty="0" smtClean="0">
                <a:solidFill>
                  <a:srgbClr val="C00000"/>
                </a:solidFill>
              </a:rPr>
              <a:t>))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en-US" sz="2300" dirty="0" err="1"/>
              <a:t>Pengakuan</a:t>
            </a:r>
            <a:r>
              <a:rPr lang="en-US" sz="2300" dirty="0"/>
              <a:t> </a:t>
            </a:r>
            <a:r>
              <a:rPr lang="en-US" sz="2300" dirty="0" err="1"/>
              <a:t>kedudukan</a:t>
            </a:r>
            <a:r>
              <a:rPr lang="en-US" sz="2300" dirty="0"/>
              <a:t> </a:t>
            </a:r>
            <a:r>
              <a:rPr lang="en-US" sz="2300" dirty="0" err="1"/>
              <a:t>dosen</a:t>
            </a:r>
            <a:r>
              <a:rPr lang="en-US" sz="2300" dirty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tenaga</a:t>
            </a:r>
            <a:r>
              <a:rPr lang="en-US" sz="2300" dirty="0"/>
              <a:t> </a:t>
            </a:r>
            <a:r>
              <a:rPr lang="en-US" sz="2300" dirty="0" err="1"/>
              <a:t>profesional</a:t>
            </a:r>
            <a:r>
              <a:rPr lang="en-US" sz="2300" dirty="0"/>
              <a:t> </a:t>
            </a:r>
            <a:r>
              <a:rPr lang="en-US" sz="2300" dirty="0" err="1"/>
              <a:t>dibuktikan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>
                <a:solidFill>
                  <a:srgbClr val="0000FF"/>
                </a:solidFill>
              </a:rPr>
              <a:t>sertifikat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pendidik</a:t>
            </a:r>
            <a:r>
              <a:rPr lang="id-ID" sz="2300" dirty="0"/>
              <a:t> </a:t>
            </a:r>
            <a:r>
              <a:rPr lang="id-ID" sz="2300" dirty="0">
                <a:solidFill>
                  <a:srgbClr val="C00000"/>
                </a:solidFill>
              </a:rPr>
              <a:t>(Pasal 3 Butir (2</a:t>
            </a:r>
            <a:r>
              <a:rPr lang="id-ID" sz="2300" dirty="0" smtClean="0">
                <a:solidFill>
                  <a:srgbClr val="C00000"/>
                </a:solidFill>
              </a:rPr>
              <a:t>))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en-US" sz="2300" dirty="0" smtClean="0"/>
              <a:t>Status </a:t>
            </a:r>
            <a:r>
              <a:rPr lang="en-US" sz="2300" dirty="0" err="1"/>
              <a:t>dosen</a:t>
            </a:r>
            <a:r>
              <a:rPr lang="en-US" sz="2300" dirty="0"/>
              <a:t> </a:t>
            </a:r>
            <a:r>
              <a:rPr lang="en-US" sz="2300" dirty="0" err="1"/>
              <a:t>terdiri</a:t>
            </a:r>
            <a:r>
              <a:rPr lang="en-US" sz="2300" dirty="0"/>
              <a:t> </a:t>
            </a:r>
            <a:r>
              <a:rPr lang="en-US" sz="2300" dirty="0" err="1"/>
              <a:t>atas</a:t>
            </a:r>
            <a:r>
              <a:rPr lang="en-US" sz="2300" dirty="0"/>
              <a:t> </a:t>
            </a:r>
            <a:r>
              <a:rPr lang="en-US" sz="2300" dirty="0" err="1"/>
              <a:t>dosen</a:t>
            </a:r>
            <a:r>
              <a:rPr lang="en-US" sz="2300" dirty="0"/>
              <a:t> </a:t>
            </a:r>
            <a:r>
              <a:rPr lang="en-US" sz="2300" dirty="0" err="1"/>
              <a:t>tetap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dosen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 smtClean="0"/>
              <a:t>tetap</a:t>
            </a:r>
            <a:r>
              <a:rPr lang="id-ID" sz="2300" dirty="0" smtClean="0"/>
              <a:t>            </a:t>
            </a:r>
            <a:r>
              <a:rPr lang="id-ID" sz="2300" dirty="0" smtClean="0">
                <a:solidFill>
                  <a:srgbClr val="C00000"/>
                </a:solidFill>
              </a:rPr>
              <a:t>(Pasal 48 Ayat (1))</a:t>
            </a:r>
            <a:r>
              <a:rPr lang="en-US" sz="2300" dirty="0" smtClean="0">
                <a:solidFill>
                  <a:srgbClr val="C00000"/>
                </a:solidFill>
              </a:rPr>
              <a:t> </a:t>
            </a:r>
            <a:endParaRPr lang="en-US" sz="2300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9281" y="5445223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1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6381328"/>
            <a:ext cx="758559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44624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sz="3000" b="1" dirty="0" smtClean="0">
                <a:solidFill>
                  <a:srgbClr val="FFFF00"/>
                </a:solidFill>
              </a:rPr>
              <a:t>UU RI No. 12/2012: Pendidikan Tinggi</a:t>
            </a:r>
            <a:endParaRPr lang="en-US" sz="3000" b="1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980142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500" dirty="0" err="1"/>
              <a:t>Pendidikan</a:t>
            </a:r>
            <a:r>
              <a:rPr lang="en-US" sz="2500" dirty="0"/>
              <a:t> </a:t>
            </a:r>
            <a:r>
              <a:rPr lang="en-US" sz="2500" dirty="0" err="1"/>
              <a:t>Tinggi</a:t>
            </a:r>
            <a:r>
              <a:rPr lang="en-US" sz="2500" dirty="0"/>
              <a:t> </a:t>
            </a:r>
            <a:r>
              <a:rPr lang="en-US" sz="2500" dirty="0" err="1" smtClean="0"/>
              <a:t>berfungsi</a:t>
            </a:r>
            <a:r>
              <a:rPr lang="id-ID" sz="2500" dirty="0" smtClean="0"/>
              <a:t> </a:t>
            </a:r>
            <a:r>
              <a:rPr lang="id-ID" sz="2500" dirty="0" smtClean="0">
                <a:solidFill>
                  <a:srgbClr val="C00000"/>
                </a:solidFill>
              </a:rPr>
              <a:t>(Pasal 4)</a:t>
            </a:r>
            <a:r>
              <a:rPr lang="en-US" sz="2500" dirty="0" smtClean="0"/>
              <a:t>:</a:t>
            </a:r>
            <a:endParaRPr lang="en-US" sz="2500" dirty="0"/>
          </a:p>
          <a:p>
            <a:pPr marL="804863" indent="-354013">
              <a:buFont typeface="+mj-lt"/>
              <a:buAutoNum type="alphaLcPeriod"/>
            </a:pPr>
            <a:r>
              <a:rPr lang="en-US" sz="2500" dirty="0" err="1" smtClean="0"/>
              <a:t>mengembangkan</a:t>
            </a:r>
            <a:r>
              <a:rPr lang="en-US" sz="2500" dirty="0" smtClean="0"/>
              <a:t> </a:t>
            </a:r>
            <a:r>
              <a:rPr lang="en-US" sz="2500" dirty="0" err="1"/>
              <a:t>kemampuan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membentuk</a:t>
            </a:r>
            <a:r>
              <a:rPr lang="en-US" sz="2500" dirty="0"/>
              <a:t> </a:t>
            </a:r>
            <a:r>
              <a:rPr lang="en-US" sz="2500" dirty="0" err="1" smtClean="0"/>
              <a:t>watak</a:t>
            </a:r>
            <a:r>
              <a:rPr lang="id-ID" sz="2500" dirty="0" smtClean="0"/>
              <a:t> </a:t>
            </a:r>
            <a:r>
              <a:rPr lang="en-US" sz="2500" dirty="0" err="1" smtClean="0"/>
              <a:t>serta</a:t>
            </a:r>
            <a:r>
              <a:rPr lang="en-US" sz="2500" dirty="0" smtClean="0"/>
              <a:t> </a:t>
            </a:r>
            <a:r>
              <a:rPr lang="en-US" sz="2500" dirty="0" err="1"/>
              <a:t>peradaban</a:t>
            </a:r>
            <a:r>
              <a:rPr lang="en-US" sz="2500" dirty="0"/>
              <a:t> </a:t>
            </a:r>
            <a:r>
              <a:rPr lang="en-US" sz="2500" dirty="0" err="1"/>
              <a:t>bangsa</a:t>
            </a:r>
            <a:r>
              <a:rPr lang="en-US" sz="2500" dirty="0"/>
              <a:t> yang </a:t>
            </a:r>
            <a:r>
              <a:rPr lang="en-US" sz="2500" dirty="0" err="1"/>
              <a:t>bermartabat</a:t>
            </a:r>
            <a:r>
              <a:rPr lang="en-US" sz="2500" dirty="0"/>
              <a:t> </a:t>
            </a:r>
            <a:r>
              <a:rPr lang="en-US" sz="2500" dirty="0" err="1" smtClean="0"/>
              <a:t>dalam</a:t>
            </a:r>
            <a:r>
              <a:rPr lang="id-ID" sz="2500" dirty="0" smtClean="0"/>
              <a:t> </a:t>
            </a:r>
            <a:r>
              <a:rPr lang="en-US" sz="2500" dirty="0" err="1" smtClean="0"/>
              <a:t>rangka</a:t>
            </a:r>
            <a:r>
              <a:rPr lang="en-US" sz="2500" dirty="0" smtClean="0"/>
              <a:t> </a:t>
            </a:r>
            <a:r>
              <a:rPr lang="en-US" sz="2500" dirty="0" err="1"/>
              <a:t>mencerdaskan</a:t>
            </a:r>
            <a:r>
              <a:rPr lang="en-US" sz="2500" dirty="0"/>
              <a:t> </a:t>
            </a:r>
            <a:r>
              <a:rPr lang="en-US" sz="2500" dirty="0" err="1"/>
              <a:t>kehidupan</a:t>
            </a:r>
            <a:r>
              <a:rPr lang="en-US" sz="2500" dirty="0"/>
              <a:t> </a:t>
            </a:r>
            <a:r>
              <a:rPr lang="en-US" sz="2500" dirty="0" err="1"/>
              <a:t>bangsa</a:t>
            </a:r>
            <a:r>
              <a:rPr lang="en-US" sz="2500" dirty="0"/>
              <a:t>;</a:t>
            </a:r>
          </a:p>
          <a:p>
            <a:pPr marL="804863" indent="-354013">
              <a:buFont typeface="+mj-lt"/>
              <a:buAutoNum type="alphaLcPeriod"/>
            </a:pPr>
            <a:r>
              <a:rPr lang="en-US" sz="2500" dirty="0" err="1" smtClean="0"/>
              <a:t>mengembangkan</a:t>
            </a:r>
            <a:r>
              <a:rPr lang="en-US" sz="2500" dirty="0" smtClean="0"/>
              <a:t> </a:t>
            </a:r>
            <a:r>
              <a:rPr lang="en-US" sz="2500" dirty="0" err="1"/>
              <a:t>Sivitas</a:t>
            </a:r>
            <a:r>
              <a:rPr lang="en-US" sz="2500" dirty="0"/>
              <a:t> </a:t>
            </a:r>
            <a:r>
              <a:rPr lang="en-US" sz="2500" dirty="0" err="1"/>
              <a:t>Akademika</a:t>
            </a:r>
            <a:r>
              <a:rPr lang="en-US" sz="2500" dirty="0"/>
              <a:t> yang </a:t>
            </a:r>
            <a:r>
              <a:rPr lang="en-US" sz="2500" dirty="0" err="1"/>
              <a:t>inovatif</a:t>
            </a:r>
            <a:r>
              <a:rPr lang="en-US" sz="2500" dirty="0" smtClean="0"/>
              <a:t>,</a:t>
            </a:r>
            <a:r>
              <a:rPr lang="id-ID" sz="2500" dirty="0" smtClean="0"/>
              <a:t> </a:t>
            </a:r>
            <a:r>
              <a:rPr lang="en-US" sz="2500" dirty="0" err="1" smtClean="0"/>
              <a:t>responsif</a:t>
            </a:r>
            <a:r>
              <a:rPr lang="en-US" sz="2500" dirty="0"/>
              <a:t>, </a:t>
            </a:r>
            <a:r>
              <a:rPr lang="en-US" sz="2500" dirty="0" err="1"/>
              <a:t>kreatif</a:t>
            </a:r>
            <a:r>
              <a:rPr lang="en-US" sz="2500" dirty="0"/>
              <a:t>, </a:t>
            </a:r>
            <a:r>
              <a:rPr lang="en-US" sz="2500" dirty="0" err="1"/>
              <a:t>terampil</a:t>
            </a:r>
            <a:r>
              <a:rPr lang="en-US" sz="2500" dirty="0"/>
              <a:t>, </a:t>
            </a:r>
            <a:r>
              <a:rPr lang="en-US" sz="2500" dirty="0" err="1"/>
              <a:t>berdaya</a:t>
            </a:r>
            <a:r>
              <a:rPr lang="en-US" sz="2500" dirty="0"/>
              <a:t> </a:t>
            </a:r>
            <a:r>
              <a:rPr lang="en-US" sz="2500" dirty="0" err="1"/>
              <a:t>saing</a:t>
            </a:r>
            <a:r>
              <a:rPr lang="en-US" sz="2500" dirty="0"/>
              <a:t>, </a:t>
            </a:r>
            <a:r>
              <a:rPr lang="en-US" sz="2500" dirty="0" err="1" smtClean="0"/>
              <a:t>dan</a:t>
            </a:r>
            <a:r>
              <a:rPr lang="id-ID" sz="2500" dirty="0" smtClean="0"/>
              <a:t> </a:t>
            </a:r>
            <a:r>
              <a:rPr lang="fi-FI" sz="2500" dirty="0" smtClean="0"/>
              <a:t>kooperatif </a:t>
            </a:r>
            <a:r>
              <a:rPr lang="fi-FI" sz="2500" dirty="0"/>
              <a:t>melalui pelaksanaan Tridharma; dan</a:t>
            </a:r>
          </a:p>
          <a:p>
            <a:pPr marL="804863" indent="-354013">
              <a:buFont typeface="+mj-lt"/>
              <a:buAutoNum type="alphaLcPeriod"/>
            </a:pPr>
            <a:r>
              <a:rPr lang="en-US" sz="2500" dirty="0" err="1" smtClean="0">
                <a:solidFill>
                  <a:srgbClr val="0000FF"/>
                </a:solidFill>
              </a:rPr>
              <a:t>mengembangkan</a:t>
            </a:r>
            <a:r>
              <a:rPr lang="en-US" sz="2500" dirty="0" smtClean="0">
                <a:solidFill>
                  <a:srgbClr val="0000FF"/>
                </a:solidFill>
              </a:rPr>
              <a:t> </a:t>
            </a:r>
            <a:r>
              <a:rPr lang="en-US" sz="2500" dirty="0" err="1">
                <a:solidFill>
                  <a:srgbClr val="0000FF"/>
                </a:solidFill>
              </a:rPr>
              <a:t>Ilmu</a:t>
            </a:r>
            <a:r>
              <a:rPr lang="en-US" sz="2500" dirty="0">
                <a:solidFill>
                  <a:srgbClr val="0000FF"/>
                </a:solidFill>
              </a:rPr>
              <a:t> </a:t>
            </a:r>
            <a:r>
              <a:rPr lang="en-US" sz="2500" dirty="0" err="1">
                <a:solidFill>
                  <a:srgbClr val="0000FF"/>
                </a:solidFill>
              </a:rPr>
              <a:t>Pengetahuan</a:t>
            </a:r>
            <a:r>
              <a:rPr lang="en-US" sz="2500" dirty="0">
                <a:solidFill>
                  <a:srgbClr val="0000FF"/>
                </a:solidFill>
              </a:rPr>
              <a:t> </a:t>
            </a:r>
            <a:r>
              <a:rPr lang="en-US" sz="2500" dirty="0" err="1">
                <a:solidFill>
                  <a:srgbClr val="0000FF"/>
                </a:solidFill>
              </a:rPr>
              <a:t>dan</a:t>
            </a:r>
            <a:r>
              <a:rPr lang="en-US" sz="2500" dirty="0">
                <a:solidFill>
                  <a:srgbClr val="0000FF"/>
                </a:solidFill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</a:rPr>
              <a:t>Teknologi</a:t>
            </a:r>
            <a:r>
              <a:rPr lang="id-ID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/>
              <a:t>memperhatikan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menerapkan</a:t>
            </a:r>
            <a:r>
              <a:rPr lang="en-US" sz="2500" dirty="0"/>
              <a:t> </a:t>
            </a:r>
            <a:r>
              <a:rPr lang="en-US" sz="2500" dirty="0" err="1" smtClean="0"/>
              <a:t>nilai</a:t>
            </a:r>
            <a:r>
              <a:rPr lang="id-ID" sz="2500" dirty="0" smtClean="0"/>
              <a:t> </a:t>
            </a:r>
            <a:r>
              <a:rPr lang="en-US" sz="2500" dirty="0" err="1" smtClean="0"/>
              <a:t>Humaniora</a:t>
            </a:r>
            <a:r>
              <a:rPr lang="en-US" sz="2500" dirty="0" smtClean="0"/>
              <a:t>.</a:t>
            </a:r>
            <a:endParaRPr lang="id-ID" sz="2500" dirty="0"/>
          </a:p>
          <a:p>
            <a:pPr marL="450850" indent="-450850">
              <a:buFont typeface="Wingdings" pitchFamily="2" charset="2"/>
              <a:buChar char="q"/>
            </a:pPr>
            <a:r>
              <a:rPr lang="en-US" sz="2500" dirty="0" err="1"/>
              <a:t>Pemerintah</a:t>
            </a:r>
            <a:r>
              <a:rPr lang="en-US" sz="2500" dirty="0"/>
              <a:t> </a:t>
            </a:r>
            <a:r>
              <a:rPr lang="en-US" sz="2500" dirty="0" err="1"/>
              <a:t>mengalokasikan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0000FF"/>
                </a:solidFill>
              </a:rPr>
              <a:t>paling </a:t>
            </a:r>
            <a:r>
              <a:rPr lang="en-US" sz="2500" dirty="0" err="1">
                <a:solidFill>
                  <a:srgbClr val="0000FF"/>
                </a:solidFill>
              </a:rPr>
              <a:t>sedikit</a:t>
            </a:r>
            <a:r>
              <a:rPr lang="en-US" sz="2500" dirty="0">
                <a:solidFill>
                  <a:srgbClr val="0000FF"/>
                </a:solidFill>
              </a:rPr>
              <a:t> 30% (</a:t>
            </a:r>
            <a:r>
              <a:rPr lang="en-US" sz="2500" dirty="0" err="1">
                <a:solidFill>
                  <a:srgbClr val="0000FF"/>
                </a:solidFill>
              </a:rPr>
              <a:t>tiga</a:t>
            </a:r>
            <a:r>
              <a:rPr lang="id-ID" sz="2500" dirty="0">
                <a:solidFill>
                  <a:srgbClr val="0000FF"/>
                </a:solidFill>
              </a:rPr>
              <a:t> </a:t>
            </a:r>
            <a:r>
              <a:rPr lang="it-IT" sz="2500" dirty="0">
                <a:solidFill>
                  <a:srgbClr val="0000FF"/>
                </a:solidFill>
              </a:rPr>
              <a:t>puluh persen)</a:t>
            </a:r>
            <a:r>
              <a:rPr lang="it-IT" sz="2500" dirty="0"/>
              <a:t> dari dana </a:t>
            </a:r>
            <a:r>
              <a:rPr lang="en-US" sz="2500" dirty="0" err="1" smtClean="0"/>
              <a:t>bantuan</a:t>
            </a:r>
            <a:r>
              <a:rPr lang="id-ID" sz="2500" dirty="0" smtClean="0"/>
              <a:t> </a:t>
            </a:r>
            <a:r>
              <a:rPr lang="en-US" sz="2500" dirty="0" err="1" smtClean="0"/>
              <a:t>operasional</a:t>
            </a:r>
            <a:r>
              <a:rPr lang="en-US" sz="2500" dirty="0" smtClean="0"/>
              <a:t> </a:t>
            </a:r>
            <a:r>
              <a:rPr lang="en-US" sz="2500" dirty="0"/>
              <a:t>PTN</a:t>
            </a:r>
            <a:r>
              <a:rPr lang="en-US" sz="2500" dirty="0" smtClean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dana</a:t>
            </a:r>
            <a:r>
              <a:rPr lang="en-US" sz="2500" dirty="0"/>
              <a:t> </a:t>
            </a:r>
            <a:r>
              <a:rPr lang="en-US" sz="2500" dirty="0" err="1">
                <a:solidFill>
                  <a:srgbClr val="0000FF"/>
                </a:solidFill>
              </a:rPr>
              <a:t>Penelitian</a:t>
            </a:r>
            <a:r>
              <a:rPr lang="en-US" sz="2500" dirty="0"/>
              <a:t> di PTN </a:t>
            </a:r>
            <a:r>
              <a:rPr lang="en-US" sz="2500" dirty="0" err="1"/>
              <a:t>dan</a:t>
            </a:r>
            <a:r>
              <a:rPr lang="en-US" sz="2500" dirty="0"/>
              <a:t> PTS</a:t>
            </a:r>
            <a:r>
              <a:rPr lang="id-ID" sz="2500" dirty="0"/>
              <a:t> </a:t>
            </a:r>
            <a:r>
              <a:rPr lang="id-ID" sz="2500" dirty="0">
                <a:solidFill>
                  <a:srgbClr val="C00000"/>
                </a:solidFill>
              </a:rPr>
              <a:t>(Pasal 89 Ayat (6</a:t>
            </a:r>
            <a:r>
              <a:rPr lang="id-ID" sz="2500" dirty="0" smtClean="0">
                <a:solidFill>
                  <a:srgbClr val="C00000"/>
                </a:solidFill>
              </a:rPr>
              <a:t>))</a:t>
            </a:r>
            <a:endParaRPr lang="en-US" sz="2500" dirty="0">
              <a:solidFill>
                <a:srgbClr val="C00000"/>
              </a:solidFill>
            </a:endParaRPr>
          </a:p>
        </p:txBody>
      </p:sp>
      <p:pic>
        <p:nvPicPr>
          <p:cNvPr id="11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101" y="5473671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0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9512" y="6381328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44624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sz="3200" b="1" dirty="0" smtClean="0">
                <a:solidFill>
                  <a:srgbClr val="FFFF00"/>
                </a:solidFill>
              </a:rPr>
              <a:t>UU RI No. 12/2012: Pendidikan Tinggi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830" y="830897"/>
            <a:ext cx="876965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d-ID" sz="2500" dirty="0" smtClean="0"/>
              <a:t>Tugas Dosen </a:t>
            </a:r>
            <a:r>
              <a:rPr lang="id-ID" sz="2500" dirty="0" smtClean="0">
                <a:solidFill>
                  <a:srgbClr val="C00000"/>
                </a:solidFill>
              </a:rPr>
              <a:t>(</a:t>
            </a:r>
            <a:r>
              <a:rPr lang="en-US" sz="2500" dirty="0" err="1" smtClean="0">
                <a:solidFill>
                  <a:srgbClr val="C00000"/>
                </a:solidFill>
              </a:rPr>
              <a:t>Pasal</a:t>
            </a:r>
            <a:r>
              <a:rPr lang="en-US" sz="2500" dirty="0" smtClean="0">
                <a:solidFill>
                  <a:srgbClr val="C00000"/>
                </a:solidFill>
              </a:rPr>
              <a:t> 12</a:t>
            </a:r>
            <a:r>
              <a:rPr lang="id-ID" sz="2500" dirty="0" smtClean="0">
                <a:solidFill>
                  <a:srgbClr val="C00000"/>
                </a:solidFill>
              </a:rPr>
              <a:t>)</a:t>
            </a:r>
            <a:r>
              <a:rPr lang="id-ID" sz="2500" dirty="0" smtClean="0"/>
              <a:t>:</a:t>
            </a:r>
            <a:endParaRPr lang="en-US" sz="2500" dirty="0" smtClean="0"/>
          </a:p>
          <a:p>
            <a:pPr marL="804863" indent="-449263">
              <a:buAutoNum type="arabicParenBoth"/>
            </a:pPr>
            <a:r>
              <a:rPr lang="en-US" sz="2300" dirty="0" err="1" smtClean="0"/>
              <a:t>Dosen</a:t>
            </a:r>
            <a:r>
              <a:rPr lang="en-US" sz="2300" dirty="0" smtClean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anggota</a:t>
            </a:r>
            <a:r>
              <a:rPr lang="en-US" sz="2300" dirty="0"/>
              <a:t> </a:t>
            </a:r>
            <a:r>
              <a:rPr lang="en-US" sz="2300" dirty="0" err="1"/>
              <a:t>Sivitas</a:t>
            </a:r>
            <a:r>
              <a:rPr lang="en-US" sz="2300" dirty="0"/>
              <a:t> </a:t>
            </a:r>
            <a:r>
              <a:rPr lang="en-US" sz="2300" dirty="0" err="1"/>
              <a:t>Akademika</a:t>
            </a:r>
            <a:r>
              <a:rPr lang="en-US" sz="2300" dirty="0"/>
              <a:t> </a:t>
            </a:r>
            <a:r>
              <a:rPr lang="en-US" sz="2300" dirty="0" err="1" smtClean="0"/>
              <a:t>memiliki</a:t>
            </a:r>
            <a:r>
              <a:rPr lang="id-ID" sz="2300" dirty="0" smtClean="0"/>
              <a:t> </a:t>
            </a:r>
            <a:r>
              <a:rPr lang="en-US" sz="2300" dirty="0" err="1" smtClean="0"/>
              <a:t>tugas</a:t>
            </a:r>
            <a:r>
              <a:rPr lang="en-US" sz="2300" dirty="0" smtClean="0"/>
              <a:t> </a:t>
            </a:r>
            <a:r>
              <a:rPr lang="en-US" sz="2300" dirty="0" err="1" smtClean="0"/>
              <a:t>mentransformasikan</a:t>
            </a:r>
            <a:r>
              <a:rPr lang="en-US" sz="2300" dirty="0" smtClean="0"/>
              <a:t> </a:t>
            </a:r>
            <a:r>
              <a:rPr lang="en-US" sz="2300" dirty="0" err="1"/>
              <a:t>Ilmu</a:t>
            </a:r>
            <a:r>
              <a:rPr lang="en-US" sz="2300" dirty="0"/>
              <a:t> </a:t>
            </a:r>
            <a:r>
              <a:rPr lang="en-US" sz="2300" dirty="0" err="1" smtClean="0"/>
              <a:t>Pengetahuan</a:t>
            </a:r>
            <a:r>
              <a:rPr lang="id-ID" sz="2300" dirty="0" smtClean="0"/>
              <a:t> </a:t>
            </a:r>
            <a:r>
              <a:rPr lang="sv-SE" sz="2300" dirty="0" smtClean="0"/>
              <a:t>dan/atau </a:t>
            </a:r>
            <a:r>
              <a:rPr lang="sv-SE" sz="2300" dirty="0"/>
              <a:t>Teknologi yang dikuasainya </a:t>
            </a:r>
            <a:r>
              <a:rPr lang="sv-SE" sz="2300" dirty="0" smtClean="0"/>
              <a:t>kepada</a:t>
            </a:r>
            <a:r>
              <a:rPr lang="id-ID" sz="2300" dirty="0" smtClean="0"/>
              <a:t> </a:t>
            </a:r>
            <a:r>
              <a:rPr lang="en-US" sz="2300" dirty="0" err="1" smtClean="0"/>
              <a:t>Mahasiswa</a:t>
            </a:r>
            <a:r>
              <a:rPr lang="en-US" sz="2300" dirty="0" smtClean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mewujudkan</a:t>
            </a:r>
            <a:r>
              <a:rPr lang="en-US" sz="2300" dirty="0"/>
              <a:t> </a:t>
            </a:r>
            <a:r>
              <a:rPr lang="en-US" sz="2300" dirty="0" err="1"/>
              <a:t>suasana</a:t>
            </a:r>
            <a:r>
              <a:rPr lang="en-US" sz="2300" dirty="0"/>
              <a:t> </a:t>
            </a:r>
            <a:r>
              <a:rPr lang="en-US" sz="2300" dirty="0" err="1"/>
              <a:t>belajar</a:t>
            </a:r>
            <a:r>
              <a:rPr lang="en-US" sz="2300" dirty="0"/>
              <a:t> </a:t>
            </a:r>
            <a:r>
              <a:rPr lang="en-US" sz="2300" dirty="0" err="1" smtClean="0"/>
              <a:t>dan</a:t>
            </a:r>
            <a:r>
              <a:rPr lang="id-ID" sz="2300" dirty="0" smtClean="0"/>
              <a:t> </a:t>
            </a:r>
            <a:r>
              <a:rPr lang="en-US" sz="2300" dirty="0" err="1" smtClean="0"/>
              <a:t>pembelajaran</a:t>
            </a:r>
            <a:r>
              <a:rPr lang="en-US" sz="2300" dirty="0" smtClean="0"/>
              <a:t> </a:t>
            </a:r>
            <a:r>
              <a:rPr lang="en-US" sz="2300" dirty="0" err="1"/>
              <a:t>sehingga</a:t>
            </a:r>
            <a:r>
              <a:rPr lang="en-US" sz="2300" dirty="0"/>
              <a:t> </a:t>
            </a:r>
            <a:r>
              <a:rPr lang="en-US" sz="2300" dirty="0" err="1"/>
              <a:t>Mahasiswa</a:t>
            </a:r>
            <a:r>
              <a:rPr lang="en-US" sz="2300" dirty="0"/>
              <a:t> </a:t>
            </a:r>
            <a:r>
              <a:rPr lang="en-US" sz="2300" dirty="0" err="1" smtClean="0"/>
              <a:t>aktif</a:t>
            </a:r>
            <a:r>
              <a:rPr lang="id-ID" sz="2300" dirty="0" smtClean="0"/>
              <a:t> </a:t>
            </a:r>
            <a:r>
              <a:rPr lang="en-US" sz="2300" dirty="0" err="1" smtClean="0"/>
              <a:t>mengembangkan</a:t>
            </a:r>
            <a:r>
              <a:rPr lang="en-US" sz="2300" dirty="0" smtClean="0"/>
              <a:t> </a:t>
            </a:r>
            <a:r>
              <a:rPr lang="en-US" sz="2300" dirty="0" err="1" smtClean="0"/>
              <a:t>potensinya</a:t>
            </a:r>
            <a:r>
              <a:rPr lang="en-US" sz="2300" dirty="0" smtClean="0"/>
              <a:t>.</a:t>
            </a:r>
            <a:endParaRPr lang="id-ID" sz="2300" dirty="0" smtClean="0"/>
          </a:p>
          <a:p>
            <a:pPr marL="804863" indent="-449263">
              <a:buAutoNum type="arabicParenBoth"/>
            </a:pPr>
            <a:r>
              <a:rPr lang="en-US" sz="2300" dirty="0" err="1" smtClean="0"/>
              <a:t>Dosen</a:t>
            </a:r>
            <a:r>
              <a:rPr lang="en-US" sz="2300" dirty="0" smtClean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ilmuwan</a:t>
            </a:r>
            <a:r>
              <a:rPr lang="en-US" sz="2300" dirty="0"/>
              <a:t> </a:t>
            </a:r>
            <a:r>
              <a:rPr lang="en-US" sz="2300" dirty="0" err="1"/>
              <a:t>memiliki</a:t>
            </a:r>
            <a:r>
              <a:rPr lang="en-US" sz="2300" dirty="0"/>
              <a:t> </a:t>
            </a:r>
            <a:r>
              <a:rPr lang="en-US" sz="2300" dirty="0" err="1" smtClean="0"/>
              <a:t>tugas</a:t>
            </a:r>
            <a:r>
              <a:rPr lang="id-ID" sz="2300" dirty="0" smtClean="0"/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mengembangkan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suatu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cabang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Ilmu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Pengetahuan</a:t>
            </a:r>
            <a:r>
              <a:rPr lang="id-ID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dan</a:t>
            </a:r>
            <a:r>
              <a:rPr lang="en-US" sz="2300" dirty="0" smtClean="0">
                <a:solidFill>
                  <a:srgbClr val="0000FF"/>
                </a:solidFill>
              </a:rPr>
              <a:t>/</a:t>
            </a:r>
            <a:r>
              <a:rPr lang="en-US" sz="2300" dirty="0" err="1" smtClean="0">
                <a:solidFill>
                  <a:srgbClr val="0000FF"/>
                </a:solidFill>
              </a:rPr>
              <a:t>atau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Teknologi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melalui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penalaran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dan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penelitian</a:t>
            </a:r>
            <a:r>
              <a:rPr lang="id-ID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ilmiah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serta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menyebarluaskannya</a:t>
            </a:r>
            <a:r>
              <a:rPr lang="en-US" sz="2300" dirty="0" smtClean="0"/>
              <a:t>.</a:t>
            </a:r>
            <a:endParaRPr lang="id-ID" sz="2300" dirty="0" smtClean="0"/>
          </a:p>
          <a:p>
            <a:pPr marL="804863" indent="-449263">
              <a:buAutoNum type="arabicParenBoth"/>
            </a:pPr>
            <a:r>
              <a:rPr lang="en-US" sz="2300" dirty="0" err="1" smtClean="0"/>
              <a:t>Dosen</a:t>
            </a:r>
            <a:r>
              <a:rPr lang="en-US" sz="2300" dirty="0" smtClean="0"/>
              <a:t> </a:t>
            </a:r>
            <a:r>
              <a:rPr lang="en-US" sz="2300" dirty="0" err="1"/>
              <a:t>secara</a:t>
            </a:r>
            <a:r>
              <a:rPr lang="en-US" sz="2300" dirty="0"/>
              <a:t> </a:t>
            </a:r>
            <a:r>
              <a:rPr lang="en-US" sz="2300" dirty="0" err="1"/>
              <a:t>perseorangan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berkelompok</a:t>
            </a:r>
            <a:r>
              <a:rPr lang="en-US" sz="2300" dirty="0"/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wajib</a:t>
            </a:r>
            <a:r>
              <a:rPr lang="id-ID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menulis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buku</a:t>
            </a:r>
            <a:r>
              <a:rPr lang="en-US" sz="2300" dirty="0">
                <a:solidFill>
                  <a:srgbClr val="0000FF"/>
                </a:solidFill>
              </a:rPr>
              <a:t> ajar </a:t>
            </a:r>
            <a:r>
              <a:rPr lang="en-US" sz="2300" dirty="0" err="1">
                <a:solidFill>
                  <a:srgbClr val="0000FF"/>
                </a:solidFill>
              </a:rPr>
              <a:t>atau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buku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teks</a:t>
            </a:r>
            <a:r>
              <a:rPr lang="en-US" sz="2300" dirty="0">
                <a:solidFill>
                  <a:srgbClr val="0000FF"/>
                </a:solidFill>
              </a:rPr>
              <a:t>, yang </a:t>
            </a:r>
            <a:r>
              <a:rPr lang="en-US" sz="2300" dirty="0" err="1" smtClean="0">
                <a:solidFill>
                  <a:srgbClr val="0000FF"/>
                </a:solidFill>
              </a:rPr>
              <a:t>diterbitkan</a:t>
            </a:r>
            <a:r>
              <a:rPr lang="id-ID" sz="2300" dirty="0" smtClean="0">
                <a:solidFill>
                  <a:srgbClr val="0000FF"/>
                </a:solidFill>
              </a:rPr>
              <a:t> </a:t>
            </a:r>
            <a:r>
              <a:rPr lang="fi-FI" sz="2300" dirty="0" smtClean="0">
                <a:solidFill>
                  <a:srgbClr val="0000FF"/>
                </a:solidFill>
              </a:rPr>
              <a:t>oleh </a:t>
            </a:r>
            <a:r>
              <a:rPr lang="fi-FI" sz="2300" dirty="0">
                <a:solidFill>
                  <a:srgbClr val="0000FF"/>
                </a:solidFill>
              </a:rPr>
              <a:t>Perguruan Tinggi dan/atau publikasi </a:t>
            </a:r>
            <a:r>
              <a:rPr lang="fi-FI" sz="2300" dirty="0" smtClean="0">
                <a:solidFill>
                  <a:srgbClr val="0000FF"/>
                </a:solidFill>
              </a:rPr>
              <a:t>ilmiah</a:t>
            </a:r>
            <a:r>
              <a:rPr lang="id-ID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sebagai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salah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satu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sumber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belajar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dan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untuk</a:t>
            </a:r>
            <a:r>
              <a:rPr lang="id-ID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</a:rPr>
              <a:t>pengembangan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budaya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akademik</a:t>
            </a:r>
            <a:r>
              <a:rPr lang="en-US" sz="2300" dirty="0"/>
              <a:t> </a:t>
            </a:r>
            <a:r>
              <a:rPr lang="en-US" sz="2300" dirty="0" err="1"/>
              <a:t>serta</a:t>
            </a:r>
            <a:r>
              <a:rPr lang="en-US" sz="2300" dirty="0"/>
              <a:t> </a:t>
            </a:r>
            <a:r>
              <a:rPr lang="en-US" sz="2300" dirty="0" err="1" smtClean="0"/>
              <a:t>pembudayaan</a:t>
            </a:r>
            <a:r>
              <a:rPr lang="id-ID" sz="2300" dirty="0" smtClean="0"/>
              <a:t> </a:t>
            </a:r>
            <a:r>
              <a:rPr lang="sv-SE" sz="2300" dirty="0" smtClean="0"/>
              <a:t>kegiatan </a:t>
            </a:r>
            <a:r>
              <a:rPr lang="sv-SE" sz="2300" dirty="0"/>
              <a:t>baca tulis bagi Sivitas Akademika.</a:t>
            </a:r>
            <a:endParaRPr lang="id-ID" sz="2300" dirty="0"/>
          </a:p>
        </p:txBody>
      </p:sp>
      <p:pic>
        <p:nvPicPr>
          <p:cNvPr id="7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101" y="5473671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4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6381328"/>
            <a:ext cx="74888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44624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sz="3200" b="1" dirty="0" smtClean="0">
                <a:solidFill>
                  <a:srgbClr val="FFFF00"/>
                </a:solidFill>
              </a:rPr>
              <a:t>UU RI No. 12/2012: Pendidikan Tinggi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34" y="829736"/>
            <a:ext cx="894096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Penelitian (</a:t>
            </a:r>
            <a:r>
              <a:rPr lang="en-US" sz="2400" dirty="0" err="1" smtClean="0"/>
              <a:t>Pasal</a:t>
            </a:r>
            <a:r>
              <a:rPr lang="en-US" sz="2400" dirty="0" smtClean="0"/>
              <a:t> 46</a:t>
            </a:r>
            <a:r>
              <a:rPr lang="id-ID" sz="2400" dirty="0" smtClean="0"/>
              <a:t>):</a:t>
            </a:r>
            <a:endParaRPr lang="id-ID" sz="2400" dirty="0"/>
          </a:p>
          <a:p>
            <a:r>
              <a:rPr lang="en-US" sz="2200" dirty="0" smtClean="0"/>
              <a:t>(1</a:t>
            </a:r>
            <a:r>
              <a:rPr lang="en-US" sz="2200" dirty="0"/>
              <a:t>)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 </a:t>
            </a:r>
            <a:r>
              <a:rPr lang="en-US" sz="2200" dirty="0" err="1"/>
              <a:t>bermanfaat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:</a:t>
            </a:r>
          </a:p>
          <a:p>
            <a:pPr marL="627063" indent="-271463">
              <a:buFont typeface="+mj-lt"/>
              <a:buAutoNum type="alphaLcPeriod"/>
            </a:pPr>
            <a:r>
              <a:rPr lang="en-US" sz="2000" dirty="0" err="1" smtClean="0"/>
              <a:t>pengayaan</a:t>
            </a:r>
            <a:r>
              <a:rPr lang="en-US" sz="2000" dirty="0" smtClean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 smtClean="0"/>
              <a:t>serta</a:t>
            </a:r>
            <a:r>
              <a:rPr lang="id-ID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/>
              <a:t>;</a:t>
            </a:r>
          </a:p>
          <a:p>
            <a:pPr marL="627063" indent="-271463">
              <a:buFont typeface="+mj-lt"/>
              <a:buAutoNum type="alphaLcPeriod"/>
            </a:pPr>
            <a:r>
              <a:rPr lang="fi-FI" sz="2000" dirty="0" smtClean="0"/>
              <a:t>peningkatan </a:t>
            </a:r>
            <a:r>
              <a:rPr lang="fi-FI" sz="2000" dirty="0"/>
              <a:t>mutu Perguruan Tinggi dan </a:t>
            </a:r>
            <a:r>
              <a:rPr lang="fi-FI" sz="2000" dirty="0" smtClean="0"/>
              <a:t>kemajuan</a:t>
            </a:r>
            <a:r>
              <a:rPr lang="id-ID" sz="2000" dirty="0" smtClean="0"/>
              <a:t> </a:t>
            </a:r>
            <a:r>
              <a:rPr lang="en-US" sz="2000" dirty="0" err="1" smtClean="0"/>
              <a:t>peradaban</a:t>
            </a:r>
            <a:r>
              <a:rPr lang="en-US" sz="2000" dirty="0" smtClean="0"/>
              <a:t> </a:t>
            </a:r>
            <a:r>
              <a:rPr lang="en-US" sz="2000" dirty="0" err="1"/>
              <a:t>bangsa</a:t>
            </a:r>
            <a:r>
              <a:rPr lang="en-US" sz="2000" dirty="0"/>
              <a:t>;</a:t>
            </a:r>
          </a:p>
          <a:p>
            <a:pPr marL="627063" indent="-271463">
              <a:buFont typeface="+mj-lt"/>
              <a:buAutoNum type="alphaLcPeriod"/>
            </a:pPr>
            <a:r>
              <a:rPr lang="fi-FI" sz="2000" dirty="0" smtClean="0"/>
              <a:t>peningkatan </a:t>
            </a:r>
            <a:r>
              <a:rPr lang="fi-FI" sz="2000" dirty="0"/>
              <a:t>kemandirian, kemajuan, dan </a:t>
            </a:r>
            <a:r>
              <a:rPr lang="fi-FI" sz="2000" dirty="0" smtClean="0"/>
              <a:t>daya</a:t>
            </a:r>
            <a:r>
              <a:rPr lang="id-ID" sz="2000" dirty="0" smtClean="0"/>
              <a:t> </a:t>
            </a:r>
            <a:r>
              <a:rPr lang="en-US" sz="2000" dirty="0" err="1" smtClean="0"/>
              <a:t>saing</a:t>
            </a:r>
            <a:r>
              <a:rPr lang="en-US" sz="2000" dirty="0" smtClean="0"/>
              <a:t> </a:t>
            </a:r>
            <a:r>
              <a:rPr lang="en-US" sz="2000" dirty="0" err="1"/>
              <a:t>bangsa</a:t>
            </a:r>
            <a:r>
              <a:rPr lang="en-US" sz="2000" dirty="0"/>
              <a:t>;</a:t>
            </a:r>
          </a:p>
          <a:p>
            <a:pPr marL="627063" indent="-271463">
              <a:buFont typeface="+mj-lt"/>
              <a:buAutoNum type="alphaLcPeriod"/>
            </a:pPr>
            <a:r>
              <a:rPr lang="en-US" sz="2000" dirty="0" err="1" smtClean="0"/>
              <a:t>pemenuhan</a:t>
            </a:r>
            <a:r>
              <a:rPr lang="en-US" sz="2000" dirty="0" smtClean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 </a:t>
            </a:r>
            <a:r>
              <a:rPr lang="en-US" sz="2000" dirty="0" err="1" smtClean="0"/>
              <a:t>pembangunan</a:t>
            </a:r>
            <a:r>
              <a:rPr lang="id-ID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endParaRPr lang="en-US" sz="2000" dirty="0"/>
          </a:p>
          <a:p>
            <a:pPr marL="627063" indent="-271463">
              <a:buFont typeface="+mj-lt"/>
              <a:buAutoNum type="alphaLcPeriod"/>
            </a:pPr>
            <a:r>
              <a:rPr lang="fi-FI" sz="2000" dirty="0" smtClean="0"/>
              <a:t>perubahan </a:t>
            </a:r>
            <a:r>
              <a:rPr lang="fi-FI" sz="2000" dirty="0"/>
              <a:t>Masyarakat Indonesia </a:t>
            </a:r>
            <a:r>
              <a:rPr lang="fi-FI" sz="2000" dirty="0" smtClean="0"/>
              <a:t>menjadi</a:t>
            </a:r>
            <a:r>
              <a:rPr lang="id-ID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berbasis</a:t>
            </a:r>
            <a:r>
              <a:rPr lang="id-ID" sz="2000" dirty="0" smtClean="0"/>
              <a:t> p</a:t>
            </a:r>
            <a:r>
              <a:rPr lang="en-US" sz="2000" dirty="0" err="1" smtClean="0"/>
              <a:t>engetahuan</a:t>
            </a:r>
            <a:r>
              <a:rPr lang="en-US" sz="2000" dirty="0"/>
              <a:t>.</a:t>
            </a:r>
          </a:p>
          <a:p>
            <a:pPr marL="355600" indent="-355600"/>
            <a:r>
              <a:rPr lang="en-US" sz="2200" dirty="0"/>
              <a:t>(2)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0033CC"/>
                </a:solidFill>
              </a:rPr>
              <a:t>wajib</a:t>
            </a:r>
            <a:r>
              <a:rPr lang="en-US" sz="2200" dirty="0">
                <a:solidFill>
                  <a:srgbClr val="0033CC"/>
                </a:solidFill>
              </a:rPr>
              <a:t> </a:t>
            </a:r>
            <a:r>
              <a:rPr lang="en-US" sz="2200" dirty="0" err="1">
                <a:solidFill>
                  <a:srgbClr val="0033CC"/>
                </a:solidFill>
              </a:rPr>
              <a:t>disebarluaskan</a:t>
            </a:r>
            <a:r>
              <a:rPr lang="en-US" sz="2200" dirty="0">
                <a:solidFill>
                  <a:srgbClr val="0033CC"/>
                </a:solidFill>
              </a:rPr>
              <a:t> </a:t>
            </a:r>
            <a:r>
              <a:rPr lang="en-US" sz="2200" dirty="0" err="1">
                <a:solidFill>
                  <a:srgbClr val="0033CC"/>
                </a:solidFill>
              </a:rPr>
              <a:t>dengan</a:t>
            </a:r>
            <a:r>
              <a:rPr lang="en-US" sz="2200" dirty="0">
                <a:solidFill>
                  <a:srgbClr val="0033CC"/>
                </a:solidFill>
              </a:rPr>
              <a:t> </a:t>
            </a:r>
            <a:r>
              <a:rPr lang="en-US" sz="2200" dirty="0" err="1" smtClean="0">
                <a:solidFill>
                  <a:srgbClr val="0033CC"/>
                </a:solidFill>
              </a:rPr>
              <a:t>cara</a:t>
            </a:r>
            <a:r>
              <a:rPr lang="id-ID" sz="2200" dirty="0" smtClean="0">
                <a:solidFill>
                  <a:srgbClr val="0033CC"/>
                </a:solidFill>
              </a:rPr>
              <a:t> </a:t>
            </a:r>
            <a:r>
              <a:rPr lang="en-US" sz="2200" dirty="0" err="1" smtClean="0">
                <a:solidFill>
                  <a:srgbClr val="0033CC"/>
                </a:solidFill>
              </a:rPr>
              <a:t>diseminarkan</a:t>
            </a:r>
            <a:r>
              <a:rPr lang="en-US" sz="2200" dirty="0">
                <a:solidFill>
                  <a:srgbClr val="0033CC"/>
                </a:solidFill>
              </a:rPr>
              <a:t>, </a:t>
            </a:r>
            <a:r>
              <a:rPr lang="en-US" sz="2200" dirty="0" err="1">
                <a:solidFill>
                  <a:srgbClr val="0033CC"/>
                </a:solidFill>
              </a:rPr>
              <a:t>dipublikasikan</a:t>
            </a:r>
            <a:r>
              <a:rPr lang="en-US" sz="2200" dirty="0">
                <a:solidFill>
                  <a:srgbClr val="0033CC"/>
                </a:solidFill>
              </a:rPr>
              <a:t>, </a:t>
            </a:r>
            <a:r>
              <a:rPr lang="en-US" sz="2200" dirty="0" err="1">
                <a:solidFill>
                  <a:srgbClr val="0033CC"/>
                </a:solidFill>
              </a:rPr>
              <a:t>dan</a:t>
            </a:r>
            <a:r>
              <a:rPr lang="en-US" sz="2200" dirty="0">
                <a:solidFill>
                  <a:srgbClr val="0033CC"/>
                </a:solidFill>
              </a:rPr>
              <a:t>/</a:t>
            </a:r>
            <a:r>
              <a:rPr lang="en-US" sz="2200" dirty="0" err="1">
                <a:solidFill>
                  <a:srgbClr val="0033CC"/>
                </a:solidFill>
              </a:rPr>
              <a:t>atau</a:t>
            </a:r>
            <a:r>
              <a:rPr lang="en-US" sz="2200" dirty="0">
                <a:solidFill>
                  <a:srgbClr val="0033CC"/>
                </a:solidFill>
              </a:rPr>
              <a:t> </a:t>
            </a:r>
            <a:r>
              <a:rPr lang="en-US" sz="2200" dirty="0" err="1" smtClean="0">
                <a:solidFill>
                  <a:srgbClr val="0033CC"/>
                </a:solidFill>
              </a:rPr>
              <a:t>dipatenkan</a:t>
            </a:r>
            <a:r>
              <a:rPr lang="id-ID" sz="2200" dirty="0" smtClean="0">
                <a:solidFill>
                  <a:srgbClr val="0033CC"/>
                </a:solidFill>
              </a:rPr>
              <a:t> </a:t>
            </a:r>
            <a:r>
              <a:rPr lang="en-US" sz="2200" dirty="0" err="1" smtClean="0">
                <a:solidFill>
                  <a:srgbClr val="0033CC"/>
                </a:solidFill>
              </a:rPr>
              <a:t>oleh</a:t>
            </a:r>
            <a:r>
              <a:rPr lang="en-US" sz="2200" dirty="0" smtClean="0">
                <a:solidFill>
                  <a:srgbClr val="0033CC"/>
                </a:solidFill>
              </a:rPr>
              <a:t> </a:t>
            </a:r>
            <a:r>
              <a:rPr lang="en-US" sz="2200" dirty="0" err="1">
                <a:solidFill>
                  <a:srgbClr val="0033CC"/>
                </a:solidFill>
              </a:rPr>
              <a:t>Perguruan</a:t>
            </a:r>
            <a:r>
              <a:rPr lang="en-US" sz="2200" dirty="0">
                <a:solidFill>
                  <a:srgbClr val="0033CC"/>
                </a:solidFill>
              </a:rPr>
              <a:t> </a:t>
            </a:r>
            <a:r>
              <a:rPr lang="en-US" sz="2200" dirty="0" err="1">
                <a:solidFill>
                  <a:srgbClr val="0033CC"/>
                </a:solidFill>
              </a:rPr>
              <a:t>Tinggi</a:t>
            </a:r>
            <a:r>
              <a:rPr lang="en-US" sz="2200" dirty="0"/>
              <a:t>, </a:t>
            </a:r>
            <a:r>
              <a:rPr lang="en-US" sz="2200" dirty="0" err="1"/>
              <a:t>kecuali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 </a:t>
            </a:r>
            <a:r>
              <a:rPr lang="en-US" sz="2200" dirty="0" smtClean="0"/>
              <a:t>yang</a:t>
            </a:r>
            <a:r>
              <a:rPr lang="id-ID" sz="2200" dirty="0" smtClean="0"/>
              <a:t> </a:t>
            </a:r>
            <a:r>
              <a:rPr lang="en-US" sz="2200" dirty="0" err="1" smtClean="0"/>
              <a:t>bersifat</a:t>
            </a:r>
            <a:r>
              <a:rPr lang="en-US" sz="2200" dirty="0" smtClean="0"/>
              <a:t> </a:t>
            </a:r>
            <a:r>
              <a:rPr lang="en-US" sz="2200" dirty="0" err="1"/>
              <a:t>rahasia</a:t>
            </a:r>
            <a:r>
              <a:rPr lang="en-US" sz="2200" dirty="0"/>
              <a:t>, </a:t>
            </a:r>
            <a:r>
              <a:rPr lang="en-US" sz="2200" dirty="0" err="1"/>
              <a:t>mengganggu</a:t>
            </a:r>
            <a:r>
              <a:rPr lang="en-US" sz="2200" dirty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/</a:t>
            </a:r>
            <a:r>
              <a:rPr lang="en-US" sz="2200" dirty="0" err="1" smtClean="0"/>
              <a:t>atau</a:t>
            </a:r>
            <a:r>
              <a:rPr lang="id-ID" sz="2200" dirty="0" smtClean="0"/>
              <a:t> </a:t>
            </a:r>
            <a:r>
              <a:rPr lang="en-US" sz="2200" dirty="0" err="1" smtClean="0"/>
              <a:t>membahayakan</a:t>
            </a:r>
            <a:r>
              <a:rPr lang="en-US" sz="2200" dirty="0" smtClean="0"/>
              <a:t> </a:t>
            </a:r>
            <a:r>
              <a:rPr lang="en-US" sz="2200" dirty="0" err="1"/>
              <a:t>kepentingan</a:t>
            </a:r>
            <a:r>
              <a:rPr lang="en-US" sz="2200" dirty="0"/>
              <a:t> </a:t>
            </a:r>
            <a:r>
              <a:rPr lang="en-US" sz="2200" dirty="0" err="1"/>
              <a:t>umum</a:t>
            </a:r>
            <a:r>
              <a:rPr lang="en-US" sz="2200" dirty="0" smtClean="0"/>
              <a:t>.</a:t>
            </a:r>
            <a:endParaRPr lang="id-ID" sz="2200" dirty="0" smtClean="0"/>
          </a:p>
          <a:p>
            <a:pPr marL="355600" indent="-355600"/>
            <a:r>
              <a:rPr lang="en-US" sz="2200" dirty="0" smtClean="0"/>
              <a:t>(3)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Penelitian</a:t>
            </a:r>
            <a:r>
              <a:rPr lang="en-US" sz="2200" dirty="0" smtClean="0"/>
              <a:t> </a:t>
            </a:r>
            <a:r>
              <a:rPr lang="en-US" sz="2200" dirty="0" err="1" smtClean="0"/>
              <a:t>Sivitas</a:t>
            </a:r>
            <a:r>
              <a:rPr lang="en-US" sz="2200" dirty="0" smtClean="0"/>
              <a:t> </a:t>
            </a:r>
            <a:r>
              <a:rPr lang="en-US" sz="2200" dirty="0" err="1" smtClean="0"/>
              <a:t>Akademika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diterbitkan</a:t>
            </a:r>
            <a:r>
              <a:rPr lang="id-ID" sz="2200" dirty="0" smtClean="0"/>
              <a:t> </a:t>
            </a:r>
            <a:r>
              <a:rPr lang="sv-SE" sz="2200" dirty="0" smtClean="0"/>
              <a:t>dalam jurnal internasional, memperoleh paten yang</a:t>
            </a:r>
            <a:r>
              <a:rPr lang="id-ID" sz="2200" dirty="0" smtClean="0"/>
              <a:t> </a:t>
            </a:r>
            <a:r>
              <a:rPr lang="en-US" sz="2200" dirty="0" err="1" smtClean="0"/>
              <a:t>dimanfaatkan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industri</a:t>
            </a:r>
            <a:r>
              <a:rPr lang="en-US" sz="2200" dirty="0" smtClean="0"/>
              <a:t>, </a:t>
            </a:r>
            <a:r>
              <a:rPr lang="en-US" sz="2200" dirty="0" err="1" smtClean="0"/>
              <a:t>teknologi</a:t>
            </a:r>
            <a:r>
              <a:rPr lang="en-US" sz="2200" dirty="0" smtClean="0"/>
              <a:t> </a:t>
            </a:r>
            <a:r>
              <a:rPr lang="en-US" sz="2200" dirty="0" err="1" smtClean="0"/>
              <a:t>tepat</a:t>
            </a:r>
            <a:r>
              <a:rPr lang="en-US" sz="2200" dirty="0" smtClean="0"/>
              <a:t> </a:t>
            </a:r>
            <a:r>
              <a:rPr lang="en-US" sz="2200" dirty="0" err="1" smtClean="0"/>
              <a:t>guna</a:t>
            </a:r>
            <a:r>
              <a:rPr lang="en-US" sz="2200" dirty="0" smtClean="0"/>
              <a:t>,</a:t>
            </a:r>
            <a:r>
              <a:rPr lang="id-ID" sz="2200" dirty="0" smtClean="0"/>
              <a:t> </a:t>
            </a:r>
            <a:r>
              <a:rPr lang="de-DE" sz="2200" dirty="0" smtClean="0"/>
              <a:t>dan/atau buku yang digunakan sebagai sumber</a:t>
            </a:r>
            <a:r>
              <a:rPr lang="id-ID" sz="2200" dirty="0" smtClean="0"/>
              <a:t> </a:t>
            </a:r>
            <a:r>
              <a:rPr lang="en-US" sz="2200" dirty="0" err="1" smtClean="0"/>
              <a:t>belajar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diberi</a:t>
            </a:r>
            <a:r>
              <a:rPr lang="en-US" sz="2200" dirty="0" smtClean="0"/>
              <a:t> </a:t>
            </a:r>
            <a:r>
              <a:rPr lang="en-US" sz="2200" dirty="0" err="1" smtClean="0"/>
              <a:t>anugerah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bermakna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id-ID" sz="2200" dirty="0" smtClean="0"/>
              <a:t> </a:t>
            </a:r>
            <a:r>
              <a:rPr lang="en-US" sz="2200" dirty="0" err="1" smtClean="0"/>
              <a:t>Pemerintah</a:t>
            </a:r>
            <a:r>
              <a:rPr lang="en-US" sz="2200" dirty="0" smtClean="0"/>
              <a:t>.</a:t>
            </a:r>
            <a:endParaRPr lang="id-ID" sz="2200" dirty="0"/>
          </a:p>
        </p:txBody>
      </p:sp>
      <p:pic>
        <p:nvPicPr>
          <p:cNvPr id="7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101" y="5473671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0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1520" y="6381328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44624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sz="3200" b="1" dirty="0" smtClean="0">
                <a:solidFill>
                  <a:srgbClr val="FFFF00"/>
                </a:solidFill>
              </a:rPr>
              <a:t>UU RI No. 12/2012: Pendidikan Tinggi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764704"/>
            <a:ext cx="878497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buFont typeface="Wingdings" pitchFamily="2" charset="2"/>
              <a:buChar char="q"/>
            </a:pPr>
            <a:r>
              <a:rPr lang="id-ID" sz="2500" dirty="0" smtClean="0"/>
              <a:t>Pengabdian kepada Masyarakat </a:t>
            </a:r>
            <a:r>
              <a:rPr lang="id-ID" sz="2500" dirty="0" smtClean="0">
                <a:solidFill>
                  <a:srgbClr val="C00000"/>
                </a:solidFill>
              </a:rPr>
              <a:t>(Pasal 47)</a:t>
            </a:r>
            <a:r>
              <a:rPr lang="id-ID" sz="2500" dirty="0" smtClean="0"/>
              <a:t>: </a:t>
            </a:r>
          </a:p>
          <a:p>
            <a:pPr marL="723900" indent="-368300"/>
            <a:r>
              <a:rPr lang="en-US" sz="2300" dirty="0"/>
              <a:t>(3) </a:t>
            </a:r>
            <a:r>
              <a:rPr lang="en-US" sz="2300" dirty="0" err="1"/>
              <a:t>Hasil</a:t>
            </a:r>
            <a:r>
              <a:rPr lang="en-US" sz="2300" dirty="0"/>
              <a:t> </a:t>
            </a:r>
            <a:r>
              <a:rPr lang="en-US" sz="2300" dirty="0" err="1"/>
              <a:t>Pengabdian</a:t>
            </a:r>
            <a:r>
              <a:rPr lang="en-US" sz="2300" dirty="0"/>
              <a:t> </a:t>
            </a:r>
            <a:r>
              <a:rPr lang="en-US" sz="2300" dirty="0" err="1"/>
              <a:t>kepada</a:t>
            </a:r>
            <a:r>
              <a:rPr lang="en-US" sz="2300" dirty="0"/>
              <a:t> </a:t>
            </a:r>
            <a:r>
              <a:rPr lang="en-US" sz="2300" dirty="0" err="1"/>
              <a:t>Masyarakat</a:t>
            </a:r>
            <a:r>
              <a:rPr lang="en-US" sz="2300" dirty="0"/>
              <a:t> </a:t>
            </a:r>
            <a:r>
              <a:rPr lang="en-US" sz="2300" dirty="0" err="1" smtClean="0"/>
              <a:t>digunakan</a:t>
            </a:r>
            <a:r>
              <a:rPr lang="id-ID" sz="2300" dirty="0" smtClean="0"/>
              <a:t> </a:t>
            </a:r>
            <a:r>
              <a:rPr lang="en-US" sz="2300" dirty="0" err="1" smtClean="0"/>
              <a:t>sebagai</a:t>
            </a:r>
            <a:r>
              <a:rPr lang="en-US" sz="2300" dirty="0" smtClean="0"/>
              <a:t> </a:t>
            </a:r>
            <a:r>
              <a:rPr lang="en-US" sz="2300" dirty="0"/>
              <a:t>proses </a:t>
            </a:r>
            <a:r>
              <a:rPr lang="en-US" sz="2300" dirty="0" err="1" smtClean="0"/>
              <a:t>pengembangan</a:t>
            </a:r>
            <a:r>
              <a:rPr lang="en-US" sz="2300" dirty="0" smtClean="0"/>
              <a:t> </a:t>
            </a:r>
            <a:r>
              <a:rPr lang="en-US" sz="2300" dirty="0" err="1"/>
              <a:t>Ilmu</a:t>
            </a:r>
            <a:r>
              <a:rPr lang="en-US" sz="2300" dirty="0"/>
              <a:t> </a:t>
            </a:r>
            <a:r>
              <a:rPr lang="en-US" sz="2300" dirty="0" err="1"/>
              <a:t>Pengetahuan</a:t>
            </a:r>
            <a:r>
              <a:rPr lang="en-US" sz="2300" dirty="0"/>
              <a:t> </a:t>
            </a:r>
            <a:r>
              <a:rPr lang="en-US" sz="2300" dirty="0" err="1" smtClean="0"/>
              <a:t>dan</a:t>
            </a:r>
            <a:r>
              <a:rPr lang="id-ID" sz="2300" dirty="0" smtClean="0"/>
              <a:t> </a:t>
            </a:r>
            <a:r>
              <a:rPr lang="en-US" sz="2300" dirty="0" err="1" smtClean="0"/>
              <a:t>Teknologi</a:t>
            </a:r>
            <a:r>
              <a:rPr lang="en-US" sz="2300" dirty="0"/>
              <a:t>, </a:t>
            </a:r>
            <a:r>
              <a:rPr lang="en-US" sz="2300" dirty="0" err="1"/>
              <a:t>pengayaan</a:t>
            </a:r>
            <a:r>
              <a:rPr lang="en-US" sz="2300" dirty="0"/>
              <a:t> </a:t>
            </a:r>
            <a:r>
              <a:rPr lang="en-US" sz="2300" dirty="0" err="1"/>
              <a:t>sumber</a:t>
            </a:r>
            <a:r>
              <a:rPr lang="en-US" sz="2300" dirty="0"/>
              <a:t> </a:t>
            </a:r>
            <a:r>
              <a:rPr lang="en-US" sz="2300" dirty="0" err="1"/>
              <a:t>belajar</a:t>
            </a:r>
            <a:r>
              <a:rPr lang="en-US" sz="2300" dirty="0"/>
              <a:t>, </a:t>
            </a:r>
            <a:r>
              <a:rPr lang="en-US" sz="2300" dirty="0" err="1" smtClean="0"/>
              <a:t>dan</a:t>
            </a:r>
            <a:r>
              <a:rPr lang="en-US" sz="2300" dirty="0" smtClean="0"/>
              <a:t>/</a:t>
            </a:r>
            <a:r>
              <a:rPr lang="en-US" sz="2300" dirty="0" err="1" smtClean="0"/>
              <a:t>atau</a:t>
            </a:r>
            <a:r>
              <a:rPr lang="id-ID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/>
              <a:t>pembelajaran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pematangan</a:t>
            </a:r>
            <a:r>
              <a:rPr lang="en-US" sz="2300" dirty="0"/>
              <a:t> </a:t>
            </a:r>
            <a:r>
              <a:rPr lang="en-US" sz="2300" dirty="0" err="1" smtClean="0"/>
              <a:t>Sivitas</a:t>
            </a:r>
            <a:r>
              <a:rPr lang="id-ID" sz="2300" dirty="0" smtClean="0"/>
              <a:t> </a:t>
            </a:r>
            <a:r>
              <a:rPr lang="en-US" sz="2300" dirty="0" err="1" smtClean="0"/>
              <a:t>Akademika</a:t>
            </a:r>
            <a:r>
              <a:rPr lang="en-US" sz="2300" dirty="0"/>
              <a:t>.</a:t>
            </a:r>
          </a:p>
          <a:p>
            <a:pPr marL="723900" indent="-368300"/>
            <a:r>
              <a:rPr lang="en-US" sz="2300" dirty="0"/>
              <a:t>(4) </a:t>
            </a:r>
            <a:r>
              <a:rPr lang="en-US" sz="2300" dirty="0" err="1"/>
              <a:t>Pemerintah</a:t>
            </a:r>
            <a:r>
              <a:rPr lang="en-US" sz="2300" dirty="0"/>
              <a:t> </a:t>
            </a:r>
            <a:r>
              <a:rPr lang="en-US" sz="2300" dirty="0" err="1"/>
              <a:t>memberikan</a:t>
            </a:r>
            <a:r>
              <a:rPr lang="en-US" sz="2300" dirty="0"/>
              <a:t> </a:t>
            </a:r>
            <a:r>
              <a:rPr lang="en-US" sz="2300" dirty="0" err="1"/>
              <a:t>penghargaan</a:t>
            </a:r>
            <a:r>
              <a:rPr lang="en-US" sz="2300" dirty="0"/>
              <a:t> </a:t>
            </a:r>
            <a:r>
              <a:rPr lang="en-US" sz="2300" dirty="0" err="1"/>
              <a:t>atas</a:t>
            </a:r>
            <a:r>
              <a:rPr lang="en-US" sz="2300" dirty="0"/>
              <a:t> </a:t>
            </a:r>
            <a:r>
              <a:rPr lang="en-US" sz="2300" dirty="0" err="1" smtClean="0"/>
              <a:t>hasil</a:t>
            </a:r>
            <a:r>
              <a:rPr lang="id-ID" sz="2300" dirty="0" smtClean="0"/>
              <a:t> </a:t>
            </a:r>
            <a:r>
              <a:rPr lang="en-US" sz="2300" dirty="0" err="1" smtClean="0"/>
              <a:t>Pengabdian</a:t>
            </a:r>
            <a:r>
              <a:rPr lang="en-US" sz="2300" dirty="0" smtClean="0"/>
              <a:t> </a:t>
            </a:r>
            <a:r>
              <a:rPr lang="en-US" sz="2300" dirty="0" err="1"/>
              <a:t>kepada</a:t>
            </a:r>
            <a:r>
              <a:rPr lang="en-US" sz="2300" dirty="0"/>
              <a:t> </a:t>
            </a:r>
            <a:r>
              <a:rPr lang="en-US" sz="2300" dirty="0" err="1"/>
              <a:t>Masyarakat</a:t>
            </a:r>
            <a:r>
              <a:rPr lang="en-US" sz="2300" dirty="0"/>
              <a:t> yang </a:t>
            </a:r>
            <a:r>
              <a:rPr lang="en-US" sz="2300" dirty="0" err="1" smtClean="0"/>
              <a:t>diterbitkan</a:t>
            </a:r>
            <a:r>
              <a:rPr lang="id-ID" sz="2300" dirty="0" smtClean="0"/>
              <a:t> </a:t>
            </a:r>
            <a:r>
              <a:rPr lang="sv-SE" sz="2300" dirty="0" smtClean="0"/>
              <a:t>dalam </a:t>
            </a:r>
            <a:r>
              <a:rPr lang="sv-SE" sz="2300" dirty="0"/>
              <a:t>jurnal internasional, memperoleh paten </a:t>
            </a:r>
            <a:r>
              <a:rPr lang="sv-SE" sz="2300" dirty="0" smtClean="0"/>
              <a:t>yang</a:t>
            </a:r>
            <a:r>
              <a:rPr lang="id-ID" sz="2300" dirty="0" smtClean="0"/>
              <a:t> </a:t>
            </a:r>
            <a:r>
              <a:rPr lang="en-US" sz="2300" dirty="0" err="1" smtClean="0"/>
              <a:t>dimanfaatkan</a:t>
            </a:r>
            <a:r>
              <a:rPr lang="en-US" sz="2300" dirty="0" smtClean="0"/>
              <a:t> </a:t>
            </a:r>
            <a:r>
              <a:rPr lang="en-US" sz="2300" dirty="0" err="1"/>
              <a:t>oleh</a:t>
            </a:r>
            <a:r>
              <a:rPr lang="en-US" sz="2300" dirty="0"/>
              <a:t> </a:t>
            </a:r>
            <a:r>
              <a:rPr lang="en-US" sz="2300" dirty="0" err="1"/>
              <a:t>dunia</a:t>
            </a:r>
            <a:r>
              <a:rPr lang="en-US" sz="2300" dirty="0"/>
              <a:t> </a:t>
            </a:r>
            <a:r>
              <a:rPr lang="en-US" sz="2300" dirty="0" err="1"/>
              <a:t>usaha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dunia</a:t>
            </a:r>
            <a:r>
              <a:rPr lang="en-US" sz="2300" dirty="0"/>
              <a:t> </a:t>
            </a:r>
            <a:r>
              <a:rPr lang="en-US" sz="2300" dirty="0" err="1"/>
              <a:t>industri</a:t>
            </a:r>
            <a:r>
              <a:rPr lang="en-US" sz="2300" dirty="0" smtClean="0"/>
              <a:t>,</a:t>
            </a:r>
            <a:r>
              <a:rPr lang="id-ID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/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err="1"/>
              <a:t>teknologi</a:t>
            </a:r>
            <a:r>
              <a:rPr lang="en-US" sz="2300" dirty="0"/>
              <a:t> </a:t>
            </a:r>
            <a:r>
              <a:rPr lang="en-US" sz="2300" dirty="0" err="1"/>
              <a:t>tepat</a:t>
            </a:r>
            <a:r>
              <a:rPr lang="en-US" sz="2300" dirty="0"/>
              <a:t> </a:t>
            </a:r>
            <a:r>
              <a:rPr lang="en-US" sz="2300" dirty="0" err="1"/>
              <a:t>guna</a:t>
            </a:r>
            <a:r>
              <a:rPr lang="en-US" sz="2300" dirty="0" smtClean="0"/>
              <a:t>.</a:t>
            </a:r>
            <a:endParaRPr lang="id-ID" sz="23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 smtClean="0"/>
              <a:t>Dosen</a:t>
            </a:r>
            <a:r>
              <a:rPr lang="en-US" sz="2500" dirty="0" smtClean="0"/>
              <a:t> </a:t>
            </a:r>
            <a:r>
              <a:rPr lang="en-US" sz="2500" dirty="0"/>
              <a:t>yang </a:t>
            </a:r>
            <a:r>
              <a:rPr lang="en-US" sz="2500" dirty="0" err="1"/>
              <a:t>telah</a:t>
            </a:r>
            <a:r>
              <a:rPr lang="en-US" sz="2500" dirty="0"/>
              <a:t> </a:t>
            </a:r>
            <a:r>
              <a:rPr lang="en-US" sz="2500" dirty="0" err="1"/>
              <a:t>memiliki</a:t>
            </a:r>
            <a:r>
              <a:rPr lang="en-US" sz="2500" dirty="0"/>
              <a:t> </a:t>
            </a:r>
            <a:r>
              <a:rPr lang="en-US" sz="2500" dirty="0" err="1"/>
              <a:t>pengalaman</a:t>
            </a:r>
            <a:r>
              <a:rPr lang="en-US" sz="2500" dirty="0"/>
              <a:t> </a:t>
            </a:r>
            <a:r>
              <a:rPr lang="en-US" sz="2500" dirty="0" err="1"/>
              <a:t>kerja</a:t>
            </a:r>
            <a:r>
              <a:rPr lang="en-US" sz="2500" dirty="0"/>
              <a:t> </a:t>
            </a:r>
            <a:r>
              <a:rPr lang="en-US" sz="2500" dirty="0" smtClean="0"/>
              <a:t>10</a:t>
            </a:r>
            <a:r>
              <a:rPr lang="id-ID" sz="2500" dirty="0" smtClean="0"/>
              <a:t> </a:t>
            </a:r>
            <a:r>
              <a:rPr lang="en-US" sz="2500" dirty="0" smtClean="0"/>
              <a:t>(</a:t>
            </a:r>
            <a:r>
              <a:rPr lang="en-US" sz="2500" dirty="0" err="1"/>
              <a:t>sepuluh</a:t>
            </a:r>
            <a:r>
              <a:rPr lang="en-US" sz="2500" dirty="0"/>
              <a:t>) </a:t>
            </a:r>
            <a:r>
              <a:rPr lang="en-US" sz="2500" dirty="0" err="1"/>
              <a:t>tahun</a:t>
            </a:r>
            <a:r>
              <a:rPr lang="en-US" sz="2500" dirty="0"/>
              <a:t> </a:t>
            </a:r>
            <a:r>
              <a:rPr lang="en-US" sz="2500" dirty="0" err="1"/>
              <a:t>sebagai</a:t>
            </a:r>
            <a:r>
              <a:rPr lang="en-US" sz="2500" dirty="0"/>
              <a:t> </a:t>
            </a:r>
            <a:r>
              <a:rPr lang="en-US" sz="2500" dirty="0" err="1"/>
              <a:t>Dosen</a:t>
            </a:r>
            <a:r>
              <a:rPr lang="en-US" sz="2500" dirty="0"/>
              <a:t> </a:t>
            </a:r>
            <a:r>
              <a:rPr lang="en-US" sz="2500" dirty="0" err="1"/>
              <a:t>tetap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 smtClean="0"/>
              <a:t>memiliki</a:t>
            </a:r>
            <a:r>
              <a:rPr lang="id-ID" sz="2500" dirty="0" smtClean="0"/>
              <a:t> </a:t>
            </a:r>
            <a:r>
              <a:rPr lang="en-US" sz="2500" dirty="0" err="1" smtClean="0"/>
              <a:t>publikasi</a:t>
            </a:r>
            <a:r>
              <a:rPr lang="en-US" sz="2500" dirty="0" smtClean="0"/>
              <a:t> </a:t>
            </a:r>
            <a:r>
              <a:rPr lang="en-US" sz="2500" dirty="0" err="1"/>
              <a:t>ilmiah</a:t>
            </a:r>
            <a:r>
              <a:rPr lang="en-US" sz="2500" dirty="0"/>
              <a:t> </a:t>
            </a:r>
            <a:r>
              <a:rPr lang="en-US" sz="2500" dirty="0" err="1"/>
              <a:t>serta</a:t>
            </a:r>
            <a:r>
              <a:rPr lang="en-US" sz="2500" dirty="0"/>
              <a:t> </a:t>
            </a:r>
            <a:r>
              <a:rPr lang="en-US" sz="2500" dirty="0" err="1"/>
              <a:t>berpendidikan</a:t>
            </a:r>
            <a:r>
              <a:rPr lang="en-US" sz="2500" dirty="0"/>
              <a:t> </a:t>
            </a:r>
            <a:r>
              <a:rPr lang="en-US" sz="2500" dirty="0" err="1"/>
              <a:t>doktor</a:t>
            </a:r>
            <a:r>
              <a:rPr lang="en-US" sz="2500" dirty="0"/>
              <a:t> </a:t>
            </a:r>
            <a:r>
              <a:rPr lang="en-US" sz="2500" dirty="0" err="1" smtClean="0"/>
              <a:t>atau</a:t>
            </a:r>
            <a:r>
              <a:rPr lang="id-ID" sz="2500" dirty="0" smtClean="0"/>
              <a:t> </a:t>
            </a:r>
            <a:r>
              <a:rPr lang="en-US" sz="2500" dirty="0" smtClean="0"/>
              <a:t>yang </a:t>
            </a:r>
            <a:r>
              <a:rPr lang="en-US" sz="2500" dirty="0" err="1"/>
              <a:t>sederajat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telah</a:t>
            </a:r>
            <a:r>
              <a:rPr lang="en-US" sz="2500" dirty="0"/>
              <a:t> </a:t>
            </a:r>
            <a:r>
              <a:rPr lang="en-US" sz="2500" dirty="0" err="1"/>
              <a:t>memenuhi</a:t>
            </a:r>
            <a:r>
              <a:rPr lang="en-US" sz="2500" dirty="0"/>
              <a:t> </a:t>
            </a:r>
            <a:r>
              <a:rPr lang="en-US" sz="2500" dirty="0" err="1" smtClean="0"/>
              <a:t>persyaratan</a:t>
            </a:r>
            <a:r>
              <a:rPr lang="id-ID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/>
              <a:t>diusulkan</a:t>
            </a:r>
            <a:r>
              <a:rPr lang="en-US" sz="2500" dirty="0"/>
              <a:t> </a:t>
            </a:r>
            <a:r>
              <a:rPr lang="en-US" sz="2500" dirty="0" err="1"/>
              <a:t>ke</a:t>
            </a:r>
            <a:r>
              <a:rPr lang="en-US" sz="2500" dirty="0"/>
              <a:t> </a:t>
            </a:r>
            <a:r>
              <a:rPr lang="en-US" sz="2500" dirty="0" err="1"/>
              <a:t>jenjang</a:t>
            </a:r>
            <a:r>
              <a:rPr lang="en-US" sz="2500" dirty="0"/>
              <a:t> </a:t>
            </a:r>
            <a:r>
              <a:rPr lang="en-US" sz="2500" dirty="0" err="1"/>
              <a:t>jabatan</a:t>
            </a:r>
            <a:r>
              <a:rPr lang="en-US" sz="2500" dirty="0"/>
              <a:t> </a:t>
            </a:r>
            <a:r>
              <a:rPr lang="en-US" sz="2500" dirty="0" err="1" smtClean="0"/>
              <a:t>akademik</a:t>
            </a:r>
            <a:r>
              <a:rPr lang="id-ID" sz="2500" dirty="0" smtClean="0"/>
              <a:t> </a:t>
            </a:r>
            <a:r>
              <a:rPr lang="en-US" sz="2500" dirty="0" err="1" smtClean="0"/>
              <a:t>Profesor</a:t>
            </a:r>
            <a:r>
              <a:rPr lang="id-ID" sz="2500" dirty="0" smtClean="0"/>
              <a:t> </a:t>
            </a:r>
            <a:r>
              <a:rPr lang="id-ID" sz="2500" dirty="0" smtClean="0">
                <a:solidFill>
                  <a:srgbClr val="C00000"/>
                </a:solidFill>
              </a:rPr>
              <a:t>(Pasal 72 Ayat (3))</a:t>
            </a:r>
            <a:endParaRPr lang="id-ID" sz="2500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t0.gstatic.com/images?q=tbn:ANd9GcQcp0vokJYL3etHQaJAvzLA65VnwwJVQbZEZh4rESQWd0l3epu-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101" y="5473671"/>
            <a:ext cx="1399223" cy="13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1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8831</TotalTime>
  <Words>2181</Words>
  <Application>Microsoft Office PowerPoint</Application>
  <PresentationFormat>On-screen Show (4:3)</PresentationFormat>
  <Paragraphs>365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Heru Susanto</dc:creator>
  <cp:lastModifiedBy>lenovo</cp:lastModifiedBy>
  <cp:revision>339</cp:revision>
  <dcterms:created xsi:type="dcterms:W3CDTF">2011-08-20T08:57:30Z</dcterms:created>
  <dcterms:modified xsi:type="dcterms:W3CDTF">2013-12-19T05:39:49Z</dcterms:modified>
</cp:coreProperties>
</file>